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notesSlides/notesSlide1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1.xml" ContentType="application/vnd.openxmlformats-officedocument.presentationml.notesSlide+xml"/>
  <Override PartName="/ppt/slideLayouts/slideLayout8.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1.xml" ContentType="application/vnd.openxmlformats-officedocument.customXmlProperties+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2"/>
  </p:sldMasterIdLst>
  <p:notesMasterIdLst>
    <p:notesMasterId r:id="rId52"/>
  </p:notesMasterIdLst>
  <p:handoutMasterIdLst>
    <p:handoutMasterId r:id="rId53"/>
  </p:handoutMasterIdLst>
  <p:sldIdLst>
    <p:sldId id="259" r:id="rId3"/>
    <p:sldId id="260" r:id="rId4"/>
    <p:sldId id="262" r:id="rId5"/>
    <p:sldId id="263" r:id="rId6"/>
    <p:sldId id="536" r:id="rId7"/>
    <p:sldId id="557" r:id="rId8"/>
    <p:sldId id="271" r:id="rId9"/>
    <p:sldId id="274" r:id="rId10"/>
    <p:sldId id="277" r:id="rId11"/>
    <p:sldId id="459" r:id="rId12"/>
    <p:sldId id="284" r:id="rId13"/>
    <p:sldId id="516" r:id="rId14"/>
    <p:sldId id="517" r:id="rId15"/>
    <p:sldId id="518" r:id="rId16"/>
    <p:sldId id="496" r:id="rId17"/>
    <p:sldId id="551" r:id="rId18"/>
    <p:sldId id="550" r:id="rId19"/>
    <p:sldId id="542" r:id="rId20"/>
    <p:sldId id="541" r:id="rId21"/>
    <p:sldId id="544" r:id="rId22"/>
    <p:sldId id="545" r:id="rId23"/>
    <p:sldId id="558" r:id="rId24"/>
    <p:sldId id="546" r:id="rId25"/>
    <p:sldId id="559" r:id="rId26"/>
    <p:sldId id="547" r:id="rId27"/>
    <p:sldId id="552" r:id="rId28"/>
    <p:sldId id="548" r:id="rId29"/>
    <p:sldId id="539" r:id="rId30"/>
    <p:sldId id="549" r:id="rId31"/>
    <p:sldId id="532" r:id="rId32"/>
    <p:sldId id="553" r:id="rId33"/>
    <p:sldId id="554" r:id="rId34"/>
    <p:sldId id="561" r:id="rId35"/>
    <p:sldId id="562" r:id="rId36"/>
    <p:sldId id="302" r:id="rId37"/>
    <p:sldId id="537" r:id="rId38"/>
    <p:sldId id="555" r:id="rId39"/>
    <p:sldId id="560" r:id="rId40"/>
    <p:sldId id="556" r:id="rId41"/>
    <p:sldId id="397" r:id="rId42"/>
    <p:sldId id="460" r:id="rId43"/>
    <p:sldId id="476" r:id="rId44"/>
    <p:sldId id="313" r:id="rId45"/>
    <p:sldId id="314" r:id="rId46"/>
    <p:sldId id="321" r:id="rId47"/>
    <p:sldId id="327" r:id="rId48"/>
    <p:sldId id="326" r:id="rId49"/>
    <p:sldId id="331" r:id="rId50"/>
    <p:sldId id="359" r:id="rId51"/>
  </p:sldIdLst>
  <p:sldSz cx="9144000" cy="6858000" type="screen4x3"/>
  <p:notesSz cx="9926638" cy="6797675"/>
  <p:embeddedFontLst>
    <p:embeddedFont>
      <p:font typeface="ＭＳ Ｐゴシック" panose="020B0600070205080204" pitchFamily="34" charset="-128"/>
      <p:regular r:id="rId54"/>
    </p:embeddedFont>
    <p:embeddedFont>
      <p:font typeface="Trebuchet MS" panose="020B0603020202020204" pitchFamily="34" charset="0"/>
      <p:regular r:id="rId55"/>
      <p:bold r:id="rId56"/>
      <p:italic r:id="rId57"/>
      <p:boldItalic r:id="rId58"/>
    </p:embeddedFont>
  </p:embeddedFontLst>
  <p:defaultTextStyle>
    <a:defPPr>
      <a:defRPr lang="de-DE"/>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4224">
          <p15:clr>
            <a:srgbClr val="A4A3A4"/>
          </p15:clr>
        </p15:guide>
        <p15:guide id="2" pos="3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37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p:scale>
          <a:sx n="125" d="100"/>
          <a:sy n="125" d="100"/>
        </p:scale>
        <p:origin x="1116" y="72"/>
      </p:cViewPr>
      <p:guideLst>
        <p:guide orient="horz" pos="4224"/>
        <p:guide pos="336"/>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2.fntdata"/><Relationship Id="rId63"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8" Type="http://schemas.openxmlformats.org/officeDocument/2006/relationships/font" Target="fonts/font5.fntdata"/><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3.fntdata"/><Relationship Id="rId64" Type="http://schemas.openxmlformats.org/officeDocument/2006/relationships/customXml" Target="../customXml/item3.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60" Type="http://schemas.openxmlformats.org/officeDocument/2006/relationships/viewProps" Target="viewProps.xml"/><Relationship Id="rId65" Type="http://schemas.openxmlformats.org/officeDocument/2006/relationships/customXml" Target="../customXml/item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1839" cy="339515"/>
          </a:xfrm>
          <a:prstGeom prst="rect">
            <a:avLst/>
          </a:prstGeom>
        </p:spPr>
        <p:txBody>
          <a:bodyPr vert="horz" wrap="square" lIns="91812" tIns="45906" rIns="91812" bIns="45906"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de-DE"/>
          </a:p>
        </p:txBody>
      </p:sp>
      <p:sp>
        <p:nvSpPr>
          <p:cNvPr id="3" name="Datumsplatzhalter 2"/>
          <p:cNvSpPr>
            <a:spLocks noGrp="1"/>
          </p:cNvSpPr>
          <p:nvPr>
            <p:ph type="dt" sz="quarter" idx="1"/>
          </p:nvPr>
        </p:nvSpPr>
        <p:spPr>
          <a:xfrm>
            <a:off x="5622581" y="0"/>
            <a:ext cx="4301839" cy="339515"/>
          </a:xfrm>
          <a:prstGeom prst="rect">
            <a:avLst/>
          </a:prstGeom>
        </p:spPr>
        <p:txBody>
          <a:bodyPr vert="horz" wrap="square" lIns="91812" tIns="45906" rIns="91812" bIns="45906" numCol="1" anchor="t" anchorCtr="0" compatLnSpc="1">
            <a:prstTxWarp prst="textNoShape">
              <a:avLst/>
            </a:prstTxWarp>
          </a:bodyPr>
          <a:lstStyle>
            <a:lvl1pPr algn="r" eaLnBrk="1" hangingPunct="1">
              <a:defRPr sz="1200">
                <a:latin typeface="Calibri" panose="020F0502020204030204" pitchFamily="34" charset="0"/>
              </a:defRPr>
            </a:lvl1pPr>
          </a:lstStyle>
          <a:p>
            <a:pPr>
              <a:defRPr/>
            </a:pPr>
            <a:fld id="{25093700-71EB-4BAC-AC26-2C2BB952B7B9}" type="datetime1">
              <a:rPr lang="de-DE" altLang="de-DE"/>
              <a:pPr>
                <a:defRPr/>
              </a:pPr>
              <a:t>19.01.2026</a:t>
            </a:fld>
            <a:endParaRPr lang="de-DE" altLang="de-DE"/>
          </a:p>
        </p:txBody>
      </p:sp>
      <p:sp>
        <p:nvSpPr>
          <p:cNvPr id="4" name="Fußzeilenplatzhalter 3"/>
          <p:cNvSpPr>
            <a:spLocks noGrp="1"/>
          </p:cNvSpPr>
          <p:nvPr>
            <p:ph type="ftr" sz="quarter" idx="2"/>
          </p:nvPr>
        </p:nvSpPr>
        <p:spPr>
          <a:xfrm>
            <a:off x="0" y="6456052"/>
            <a:ext cx="4301839" cy="340569"/>
          </a:xfrm>
          <a:prstGeom prst="rect">
            <a:avLst/>
          </a:prstGeom>
        </p:spPr>
        <p:txBody>
          <a:bodyPr vert="horz" wrap="square" lIns="91812" tIns="45906" rIns="91812" bIns="45906"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de-DE"/>
          </a:p>
        </p:txBody>
      </p:sp>
      <p:sp>
        <p:nvSpPr>
          <p:cNvPr id="5" name="Foliennummernplatzhalter 4"/>
          <p:cNvSpPr>
            <a:spLocks noGrp="1"/>
          </p:cNvSpPr>
          <p:nvPr>
            <p:ph type="sldNum" sz="quarter" idx="3"/>
          </p:nvPr>
        </p:nvSpPr>
        <p:spPr>
          <a:xfrm>
            <a:off x="5622581" y="6456052"/>
            <a:ext cx="4301839" cy="340569"/>
          </a:xfrm>
          <a:prstGeom prst="rect">
            <a:avLst/>
          </a:prstGeom>
        </p:spPr>
        <p:txBody>
          <a:bodyPr vert="horz" wrap="square" lIns="91812" tIns="45906" rIns="91812" bIns="45906"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8C6A8FF-F2B4-4122-A53F-022FEFD81820}" type="slidenum">
              <a:rPr lang="de-DE" altLang="de-DE"/>
              <a:pPr>
                <a:defRPr/>
              </a:pPr>
              <a:t>‹Nr.›</a:t>
            </a:fld>
            <a:endParaRPr lang="de-DE" altLang="de-DE"/>
          </a:p>
        </p:txBody>
      </p:sp>
    </p:spTree>
    <p:extLst>
      <p:ext uri="{BB962C8B-B14F-4D97-AF65-F5344CB8AC3E}">
        <p14:creationId xmlns:p14="http://schemas.microsoft.com/office/powerpoint/2010/main" val="42095679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1839" cy="339515"/>
          </a:xfrm>
          <a:prstGeom prst="rect">
            <a:avLst/>
          </a:prstGeom>
        </p:spPr>
        <p:txBody>
          <a:bodyPr vert="horz" wrap="square" lIns="91812" tIns="45906" rIns="91812" bIns="45906"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de-DE"/>
          </a:p>
        </p:txBody>
      </p:sp>
      <p:sp>
        <p:nvSpPr>
          <p:cNvPr id="3" name="Datumsplatzhalter 2"/>
          <p:cNvSpPr>
            <a:spLocks noGrp="1"/>
          </p:cNvSpPr>
          <p:nvPr>
            <p:ph type="dt" idx="1"/>
          </p:nvPr>
        </p:nvSpPr>
        <p:spPr>
          <a:xfrm>
            <a:off x="5622581" y="0"/>
            <a:ext cx="4301839" cy="339515"/>
          </a:xfrm>
          <a:prstGeom prst="rect">
            <a:avLst/>
          </a:prstGeom>
        </p:spPr>
        <p:txBody>
          <a:bodyPr vert="horz" wrap="square" lIns="91812" tIns="45906" rIns="91812" bIns="45906" numCol="1" anchor="t" anchorCtr="0" compatLnSpc="1">
            <a:prstTxWarp prst="textNoShape">
              <a:avLst/>
            </a:prstTxWarp>
          </a:bodyPr>
          <a:lstStyle>
            <a:lvl1pPr algn="r" eaLnBrk="1" hangingPunct="1">
              <a:defRPr sz="1200">
                <a:latin typeface="Calibri" panose="020F0502020204030204" pitchFamily="34" charset="0"/>
              </a:defRPr>
            </a:lvl1pPr>
          </a:lstStyle>
          <a:p>
            <a:pPr>
              <a:defRPr/>
            </a:pPr>
            <a:fld id="{EC987410-7567-4CCE-96FC-3E50C9CAAC8D}" type="datetime1">
              <a:rPr lang="de-DE" altLang="de-DE"/>
              <a:pPr>
                <a:defRPr/>
              </a:pPr>
              <a:t>19.01.2026</a:t>
            </a:fld>
            <a:endParaRPr lang="de-DE" altLang="de-DE"/>
          </a:p>
        </p:txBody>
      </p:sp>
      <p:sp>
        <p:nvSpPr>
          <p:cNvPr id="4" name="Folienbildplatzhalt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wrap="square" lIns="91812" tIns="45906" rIns="91812" bIns="45906" numCol="1" anchor="ctr" anchorCtr="0" compatLnSpc="1">
            <a:prstTxWarp prst="textNoShape">
              <a:avLst/>
            </a:prstTxWarp>
          </a:bodyPr>
          <a:lstStyle/>
          <a:p>
            <a:pPr lvl="0"/>
            <a:endParaRPr lang="de-DE" noProof="0"/>
          </a:p>
        </p:txBody>
      </p:sp>
      <p:sp>
        <p:nvSpPr>
          <p:cNvPr id="5" name="Notizenplatzhalter 4"/>
          <p:cNvSpPr>
            <a:spLocks noGrp="1"/>
          </p:cNvSpPr>
          <p:nvPr>
            <p:ph type="body" sz="quarter" idx="3"/>
          </p:nvPr>
        </p:nvSpPr>
        <p:spPr>
          <a:xfrm>
            <a:off x="992221" y="3228553"/>
            <a:ext cx="7942198" cy="3058795"/>
          </a:xfrm>
          <a:prstGeom prst="rect">
            <a:avLst/>
          </a:prstGeom>
        </p:spPr>
        <p:txBody>
          <a:bodyPr vert="horz" wrap="square" lIns="91812" tIns="45906" rIns="91812" bIns="45906" numCol="1" anchor="t" anchorCtr="0" compatLnSpc="1">
            <a:prstTxWarp prst="textNoShape">
              <a:avLst/>
            </a:prstTxWarp>
            <a:normAutofit/>
          </a:bodyPr>
          <a:lstStyle/>
          <a:p>
            <a:pPr lvl="0"/>
            <a:r>
              <a:rPr lang="de-AT" altLang="de-DE" noProof="0"/>
              <a:t>Mastertextformat bearbeiten</a:t>
            </a:r>
          </a:p>
          <a:p>
            <a:pPr lvl="1"/>
            <a:r>
              <a:rPr lang="de-AT" altLang="de-DE" noProof="0"/>
              <a:t>Zweite Ebene</a:t>
            </a:r>
          </a:p>
          <a:p>
            <a:pPr lvl="2"/>
            <a:r>
              <a:rPr lang="de-AT" altLang="de-DE" noProof="0"/>
              <a:t>Dritte Ebene</a:t>
            </a:r>
          </a:p>
          <a:p>
            <a:pPr lvl="3"/>
            <a:r>
              <a:rPr lang="de-AT" altLang="de-DE" noProof="0"/>
              <a:t>Vierte Ebene</a:t>
            </a:r>
          </a:p>
          <a:p>
            <a:pPr lvl="4"/>
            <a:r>
              <a:rPr lang="de-AT" altLang="de-DE" noProof="0"/>
              <a:t>Fünfte Ebene</a:t>
            </a:r>
            <a:endParaRPr lang="de-DE" altLang="de-DE" noProof="0"/>
          </a:p>
        </p:txBody>
      </p:sp>
      <p:sp>
        <p:nvSpPr>
          <p:cNvPr id="6" name="Fußzeilenplatzhalter 5"/>
          <p:cNvSpPr>
            <a:spLocks noGrp="1"/>
          </p:cNvSpPr>
          <p:nvPr>
            <p:ph type="ftr" sz="quarter" idx="4"/>
          </p:nvPr>
        </p:nvSpPr>
        <p:spPr>
          <a:xfrm>
            <a:off x="0" y="6456052"/>
            <a:ext cx="4301839" cy="340569"/>
          </a:xfrm>
          <a:prstGeom prst="rect">
            <a:avLst/>
          </a:prstGeom>
        </p:spPr>
        <p:txBody>
          <a:bodyPr vert="horz" wrap="square" lIns="91812" tIns="45906" rIns="91812" bIns="45906"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de-DE"/>
          </a:p>
        </p:txBody>
      </p:sp>
      <p:sp>
        <p:nvSpPr>
          <p:cNvPr id="7" name="Foliennummernplatzhalter 6"/>
          <p:cNvSpPr>
            <a:spLocks noGrp="1"/>
          </p:cNvSpPr>
          <p:nvPr>
            <p:ph type="sldNum" sz="quarter" idx="5"/>
          </p:nvPr>
        </p:nvSpPr>
        <p:spPr>
          <a:xfrm>
            <a:off x="5622581" y="6456052"/>
            <a:ext cx="4301839" cy="340569"/>
          </a:xfrm>
          <a:prstGeom prst="rect">
            <a:avLst/>
          </a:prstGeom>
        </p:spPr>
        <p:txBody>
          <a:bodyPr vert="horz" wrap="square" lIns="91812" tIns="45906" rIns="91812" bIns="45906"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FCC3B228-81E6-4E1F-AE30-AE04EE29B664}" type="slidenum">
              <a:rPr lang="de-DE" altLang="de-DE"/>
              <a:pPr>
                <a:defRPr/>
              </a:pPr>
              <a:t>‹Nr.›</a:t>
            </a:fld>
            <a:endParaRPr lang="de-DE" altLang="de-DE"/>
          </a:p>
        </p:txBody>
      </p:sp>
    </p:spTree>
    <p:extLst>
      <p:ext uri="{BB962C8B-B14F-4D97-AF65-F5344CB8AC3E}">
        <p14:creationId xmlns:p14="http://schemas.microsoft.com/office/powerpoint/2010/main" val="205663319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FCC3B228-81E6-4E1F-AE30-AE04EE29B664}" type="slidenum">
              <a:rPr lang="de-DE" altLang="de-DE" smtClean="0"/>
              <a:pPr>
                <a:defRPr/>
              </a:pPr>
              <a:t>2</a:t>
            </a:fld>
            <a:endParaRPr lang="de-DE" altLang="de-DE"/>
          </a:p>
        </p:txBody>
      </p:sp>
    </p:spTree>
    <p:extLst>
      <p:ext uri="{BB962C8B-B14F-4D97-AF65-F5344CB8AC3E}">
        <p14:creationId xmlns:p14="http://schemas.microsoft.com/office/powerpoint/2010/main" val="372970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93B1C-7835-B64B-8DDB-C427FC3CD366}"/>
            </a:ext>
          </a:extLst>
        </p:cNvPr>
        <p:cNvGrpSpPr/>
        <p:nvPr/>
      </p:nvGrpSpPr>
      <p:grpSpPr>
        <a:xfrm>
          <a:off x="0" y="0"/>
          <a:ext cx="0" cy="0"/>
          <a:chOff x="0" y="0"/>
          <a:chExt cx="0" cy="0"/>
        </a:xfrm>
      </p:grpSpPr>
      <p:sp>
        <p:nvSpPr>
          <p:cNvPr id="87042" name="Folienbildplatzhalter 1">
            <a:extLst>
              <a:ext uri="{FF2B5EF4-FFF2-40B4-BE49-F238E27FC236}">
                <a16:creationId xmlns:a16="http://schemas.microsoft.com/office/drawing/2014/main" id="{DC219297-206B-8756-FB6A-9D885A9C82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izenplatzhalter 2">
            <a:extLst>
              <a:ext uri="{FF2B5EF4-FFF2-40B4-BE49-F238E27FC236}">
                <a16:creationId xmlns:a16="http://schemas.microsoft.com/office/drawing/2014/main" id="{B4C7C84D-EC4C-D9D5-1F93-E2B73B6D03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87044" name="Foliennummernplatzhalter 3">
            <a:extLst>
              <a:ext uri="{FF2B5EF4-FFF2-40B4-BE49-F238E27FC236}">
                <a16:creationId xmlns:a16="http://schemas.microsoft.com/office/drawing/2014/main" id="{C2772792-C80F-F01E-CD19-03CFF91EED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069ED69-D0DD-40A0-91E9-8D0BEAC77DCD}" type="slidenum">
              <a:rPr lang="de-DE" altLang="de-DE" smtClean="0">
                <a:latin typeface="Calibri" panose="020F0502020204030204" pitchFamily="34" charset="0"/>
              </a:rPr>
              <a:pPr/>
              <a:t>39</a:t>
            </a:fld>
            <a:endParaRPr lang="de-DE" altLang="de-DE">
              <a:latin typeface="Calibri" panose="020F0502020204030204" pitchFamily="34" charset="0"/>
            </a:endParaRPr>
          </a:p>
        </p:txBody>
      </p:sp>
    </p:spTree>
    <p:extLst>
      <p:ext uri="{BB962C8B-B14F-4D97-AF65-F5344CB8AC3E}">
        <p14:creationId xmlns:p14="http://schemas.microsoft.com/office/powerpoint/2010/main" val="346503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8704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069ED69-D0DD-40A0-91E9-8D0BEAC77DCD}" type="slidenum">
              <a:rPr lang="de-DE" altLang="de-DE" smtClean="0">
                <a:latin typeface="Calibri" panose="020F0502020204030204" pitchFamily="34" charset="0"/>
              </a:rPr>
              <a:pPr/>
              <a:t>40</a:t>
            </a:fld>
            <a:endParaRPr lang="de-DE" altLang="de-DE">
              <a:latin typeface="Calibri" panose="020F0502020204030204" pitchFamily="34" charset="0"/>
            </a:endParaRPr>
          </a:p>
        </p:txBody>
      </p:sp>
    </p:spTree>
    <p:extLst>
      <p:ext uri="{BB962C8B-B14F-4D97-AF65-F5344CB8AC3E}">
        <p14:creationId xmlns:p14="http://schemas.microsoft.com/office/powerpoint/2010/main" val="79471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9626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99F61D-00D5-410E-B021-B01C117E85C6}" type="slidenum">
              <a:rPr lang="de-DE" altLang="de-DE" smtClean="0">
                <a:latin typeface="Calibri" panose="020F0502020204030204" pitchFamily="34" charset="0"/>
              </a:rPr>
              <a:pPr/>
              <a:t>41</a:t>
            </a:fld>
            <a:endParaRPr lang="de-DE" altLang="de-DE">
              <a:latin typeface="Calibri" panose="020F0502020204030204" pitchFamily="34" charset="0"/>
            </a:endParaRPr>
          </a:p>
        </p:txBody>
      </p:sp>
    </p:spTree>
    <p:extLst>
      <p:ext uri="{BB962C8B-B14F-4D97-AF65-F5344CB8AC3E}">
        <p14:creationId xmlns:p14="http://schemas.microsoft.com/office/powerpoint/2010/main" val="3617023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18432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6BE2CE5-1ED6-407C-A561-1EF8E7577C5D}" type="slidenum">
              <a:rPr lang="de-DE" altLang="de-DE" smtClean="0">
                <a:latin typeface="Calibri" panose="020F0502020204030204" pitchFamily="34" charset="0"/>
              </a:rPr>
              <a:pPr/>
              <a:t>42</a:t>
            </a:fld>
            <a:endParaRPr lang="de-DE" altLang="de-DE">
              <a:latin typeface="Calibri" panose="020F0502020204030204" pitchFamily="34" charset="0"/>
            </a:endParaRPr>
          </a:p>
        </p:txBody>
      </p:sp>
    </p:spTree>
    <p:extLst>
      <p:ext uri="{BB962C8B-B14F-4D97-AF65-F5344CB8AC3E}">
        <p14:creationId xmlns:p14="http://schemas.microsoft.com/office/powerpoint/2010/main" val="1885749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11059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24A7782-788F-4FE2-B9E2-A439A70315A8}" type="slidenum">
              <a:rPr lang="de-DE" altLang="de-DE" smtClean="0">
                <a:latin typeface="Calibri" panose="020F0502020204030204" pitchFamily="34" charset="0"/>
              </a:rPr>
              <a:pPr/>
              <a:t>43</a:t>
            </a:fld>
            <a:endParaRPr lang="de-DE" altLang="de-DE">
              <a:latin typeface="Calibri" panose="020F0502020204030204" pitchFamily="34" charset="0"/>
            </a:endParaRPr>
          </a:p>
        </p:txBody>
      </p:sp>
    </p:spTree>
    <p:extLst>
      <p:ext uri="{BB962C8B-B14F-4D97-AF65-F5344CB8AC3E}">
        <p14:creationId xmlns:p14="http://schemas.microsoft.com/office/powerpoint/2010/main" val="2369855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11264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D715036-60A0-45E1-82E1-619DDDC8D5BF}" type="slidenum">
              <a:rPr lang="de-DE" altLang="de-DE" smtClean="0">
                <a:latin typeface="Calibri" panose="020F0502020204030204" pitchFamily="34" charset="0"/>
              </a:rPr>
              <a:pPr/>
              <a:t>44</a:t>
            </a:fld>
            <a:endParaRPr lang="de-DE" altLang="de-DE">
              <a:latin typeface="Calibri" panose="020F0502020204030204" pitchFamily="34" charset="0"/>
            </a:endParaRPr>
          </a:p>
        </p:txBody>
      </p:sp>
    </p:spTree>
    <p:extLst>
      <p:ext uri="{BB962C8B-B14F-4D97-AF65-F5344CB8AC3E}">
        <p14:creationId xmlns:p14="http://schemas.microsoft.com/office/powerpoint/2010/main" val="39949562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1259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D48E632-11DA-40ED-B68C-14E693FB9B8A}" type="slidenum">
              <a:rPr lang="de-DE" altLang="de-DE" smtClean="0">
                <a:latin typeface="Calibri" panose="020F0502020204030204" pitchFamily="34" charset="0"/>
              </a:rPr>
              <a:pPr/>
              <a:t>45</a:t>
            </a:fld>
            <a:endParaRPr lang="de-DE" altLang="de-DE">
              <a:latin typeface="Calibri" panose="020F0502020204030204" pitchFamily="34" charset="0"/>
            </a:endParaRPr>
          </a:p>
        </p:txBody>
      </p:sp>
    </p:spTree>
    <p:extLst>
      <p:ext uri="{BB962C8B-B14F-4D97-AF65-F5344CB8AC3E}">
        <p14:creationId xmlns:p14="http://schemas.microsoft.com/office/powerpoint/2010/main" val="259162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14131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1113342-C158-4C19-86FD-10F78D159C21}" type="slidenum">
              <a:rPr lang="de-DE" altLang="de-DE" smtClean="0">
                <a:latin typeface="Calibri" panose="020F0502020204030204" pitchFamily="34" charset="0"/>
              </a:rPr>
              <a:pPr/>
              <a:t>46</a:t>
            </a:fld>
            <a:endParaRPr lang="de-DE" altLang="de-DE">
              <a:latin typeface="Calibri" panose="020F0502020204030204" pitchFamily="34" charset="0"/>
            </a:endParaRPr>
          </a:p>
        </p:txBody>
      </p:sp>
    </p:spTree>
    <p:extLst>
      <p:ext uri="{BB962C8B-B14F-4D97-AF65-F5344CB8AC3E}">
        <p14:creationId xmlns:p14="http://schemas.microsoft.com/office/powerpoint/2010/main" val="1259862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13926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63DDAD8-8F18-40DE-894B-0BDB81C7C1E2}" type="slidenum">
              <a:rPr lang="de-DE" altLang="de-DE" smtClean="0">
                <a:latin typeface="Calibri" panose="020F0502020204030204" pitchFamily="34" charset="0"/>
              </a:rPr>
              <a:pPr/>
              <a:t>47</a:t>
            </a:fld>
            <a:endParaRPr lang="de-DE" altLang="de-DE">
              <a:latin typeface="Calibri" panose="020F0502020204030204" pitchFamily="34" charset="0"/>
            </a:endParaRPr>
          </a:p>
        </p:txBody>
      </p:sp>
    </p:spTree>
    <p:extLst>
      <p:ext uri="{BB962C8B-B14F-4D97-AF65-F5344CB8AC3E}">
        <p14:creationId xmlns:p14="http://schemas.microsoft.com/office/powerpoint/2010/main" val="28620177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14848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68AC44A-D964-4976-8BC7-09332C74433B}" type="slidenum">
              <a:rPr lang="de-DE" altLang="de-DE" smtClean="0">
                <a:latin typeface="Calibri" panose="020F0502020204030204" pitchFamily="34" charset="0"/>
              </a:rPr>
              <a:pPr/>
              <a:t>48</a:t>
            </a:fld>
            <a:endParaRPr lang="de-DE" altLang="de-DE">
              <a:latin typeface="Calibri" panose="020F0502020204030204" pitchFamily="34" charset="0"/>
            </a:endParaRPr>
          </a:p>
        </p:txBody>
      </p:sp>
    </p:spTree>
    <p:extLst>
      <p:ext uri="{BB962C8B-B14F-4D97-AF65-F5344CB8AC3E}">
        <p14:creationId xmlns:p14="http://schemas.microsoft.com/office/powerpoint/2010/main" val="3742756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18432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6BE2CE5-1ED6-407C-A561-1EF8E7577C5D}" type="slidenum">
              <a:rPr lang="de-DE" altLang="de-DE" smtClean="0">
                <a:latin typeface="Calibri" panose="020F0502020204030204" pitchFamily="34" charset="0"/>
              </a:rPr>
              <a:pPr/>
              <a:t>12</a:t>
            </a:fld>
            <a:endParaRPr lang="de-DE" altLang="de-DE">
              <a:latin typeface="Calibri" panose="020F0502020204030204" pitchFamily="34" charset="0"/>
            </a:endParaRPr>
          </a:p>
        </p:txBody>
      </p:sp>
    </p:spTree>
    <p:extLst>
      <p:ext uri="{BB962C8B-B14F-4D97-AF65-F5344CB8AC3E}">
        <p14:creationId xmlns:p14="http://schemas.microsoft.com/office/powerpoint/2010/main" val="355974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18432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6BE2CE5-1ED6-407C-A561-1EF8E7577C5D}" type="slidenum">
              <a:rPr lang="de-DE" altLang="de-DE" smtClean="0">
                <a:latin typeface="Calibri" panose="020F0502020204030204" pitchFamily="34" charset="0"/>
              </a:rPr>
              <a:pPr/>
              <a:t>13</a:t>
            </a:fld>
            <a:endParaRPr lang="de-DE" altLang="de-DE">
              <a:latin typeface="Calibri" panose="020F0502020204030204" pitchFamily="34" charset="0"/>
            </a:endParaRPr>
          </a:p>
        </p:txBody>
      </p:sp>
    </p:spTree>
    <p:extLst>
      <p:ext uri="{BB962C8B-B14F-4D97-AF65-F5344CB8AC3E}">
        <p14:creationId xmlns:p14="http://schemas.microsoft.com/office/powerpoint/2010/main" val="2531235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18432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6BE2CE5-1ED6-407C-A561-1EF8E7577C5D}" type="slidenum">
              <a:rPr lang="de-DE" altLang="de-DE" smtClean="0">
                <a:latin typeface="Calibri" panose="020F0502020204030204" pitchFamily="34" charset="0"/>
              </a:rPr>
              <a:pPr/>
              <a:t>14</a:t>
            </a:fld>
            <a:endParaRPr lang="de-DE" altLang="de-DE">
              <a:latin typeface="Calibri" panose="020F0502020204030204" pitchFamily="34" charset="0"/>
            </a:endParaRPr>
          </a:p>
        </p:txBody>
      </p:sp>
    </p:spTree>
    <p:extLst>
      <p:ext uri="{BB962C8B-B14F-4D97-AF65-F5344CB8AC3E}">
        <p14:creationId xmlns:p14="http://schemas.microsoft.com/office/powerpoint/2010/main" val="3149128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dirty="0">
              <a:ea typeface="ＭＳ Ｐゴシック" panose="020B0600070205080204" pitchFamily="34" charset="-128"/>
            </a:endParaRPr>
          </a:p>
        </p:txBody>
      </p:sp>
      <p:sp>
        <p:nvSpPr>
          <p:cNvPr id="18432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C6BE2CE5-1ED6-407C-A561-1EF8E7577C5D}" type="slidenum">
              <a:rPr kumimoji="0" lang="de-DE" altLang="de-DE" sz="1200" b="0" i="0" u="none" strike="noStrike" kern="1200" cap="none" spc="0" normalizeH="0" baseline="0" noProof="0" smtClean="0">
                <a:ln>
                  <a:noFill/>
                </a:ln>
                <a:solidFill>
                  <a:prstClr val="black"/>
                </a:solidFill>
                <a:effectLst/>
                <a:uLnTx/>
                <a:uFillTx/>
                <a:latin typeface="Calibri" panose="020F050202020403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30</a:t>
            </a:fld>
            <a:endParaRPr kumimoji="0" lang="de-DE" altLang="de-DE"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777893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8704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069ED69-D0DD-40A0-91E9-8D0BEAC77DCD}" type="slidenum">
              <a:rPr lang="de-DE" altLang="de-DE" smtClean="0">
                <a:latin typeface="Calibri" panose="020F0502020204030204" pitchFamily="34" charset="0"/>
              </a:rPr>
              <a:pPr/>
              <a:t>35</a:t>
            </a:fld>
            <a:endParaRPr lang="de-DE" altLang="de-DE">
              <a:latin typeface="Calibri" panose="020F0502020204030204" pitchFamily="34" charset="0"/>
            </a:endParaRPr>
          </a:p>
        </p:txBody>
      </p:sp>
    </p:spTree>
    <p:extLst>
      <p:ext uri="{BB962C8B-B14F-4D97-AF65-F5344CB8AC3E}">
        <p14:creationId xmlns:p14="http://schemas.microsoft.com/office/powerpoint/2010/main" val="299243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8704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069ED69-D0DD-40A0-91E9-8D0BEAC77DCD}" type="slidenum">
              <a:rPr lang="de-DE" altLang="de-DE" smtClean="0">
                <a:latin typeface="Calibri" panose="020F0502020204030204" pitchFamily="34" charset="0"/>
              </a:rPr>
              <a:pPr/>
              <a:t>36</a:t>
            </a:fld>
            <a:endParaRPr lang="de-DE" altLang="de-DE">
              <a:latin typeface="Calibri" panose="020F0502020204030204" pitchFamily="34" charset="0"/>
            </a:endParaRPr>
          </a:p>
        </p:txBody>
      </p:sp>
    </p:spTree>
    <p:extLst>
      <p:ext uri="{BB962C8B-B14F-4D97-AF65-F5344CB8AC3E}">
        <p14:creationId xmlns:p14="http://schemas.microsoft.com/office/powerpoint/2010/main" val="684658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8704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069ED69-D0DD-40A0-91E9-8D0BEAC77DCD}" type="slidenum">
              <a:rPr lang="de-DE" altLang="de-DE" smtClean="0">
                <a:latin typeface="Calibri" panose="020F0502020204030204" pitchFamily="34" charset="0"/>
              </a:rPr>
              <a:pPr/>
              <a:t>37</a:t>
            </a:fld>
            <a:endParaRPr lang="de-DE" altLang="de-DE">
              <a:latin typeface="Calibri" panose="020F0502020204030204" pitchFamily="34" charset="0"/>
            </a:endParaRPr>
          </a:p>
        </p:txBody>
      </p:sp>
    </p:spTree>
    <p:extLst>
      <p:ext uri="{BB962C8B-B14F-4D97-AF65-F5344CB8AC3E}">
        <p14:creationId xmlns:p14="http://schemas.microsoft.com/office/powerpoint/2010/main" val="3232610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D9C9B-24A3-70D1-0C4D-8425A810C71B}"/>
            </a:ext>
          </a:extLst>
        </p:cNvPr>
        <p:cNvGrpSpPr/>
        <p:nvPr/>
      </p:nvGrpSpPr>
      <p:grpSpPr>
        <a:xfrm>
          <a:off x="0" y="0"/>
          <a:ext cx="0" cy="0"/>
          <a:chOff x="0" y="0"/>
          <a:chExt cx="0" cy="0"/>
        </a:xfrm>
      </p:grpSpPr>
      <p:sp>
        <p:nvSpPr>
          <p:cNvPr id="87042" name="Folienbildplatzhalter 1">
            <a:extLst>
              <a:ext uri="{FF2B5EF4-FFF2-40B4-BE49-F238E27FC236}">
                <a16:creationId xmlns:a16="http://schemas.microsoft.com/office/drawing/2014/main" id="{D5DB15BD-DF3E-D692-57C9-C29161B93F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izenplatzhalter 2">
            <a:extLst>
              <a:ext uri="{FF2B5EF4-FFF2-40B4-BE49-F238E27FC236}">
                <a16:creationId xmlns:a16="http://schemas.microsoft.com/office/drawing/2014/main" id="{76C396AA-3D4E-B453-5068-0307D2CDB3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87044" name="Foliennummernplatzhalter 3">
            <a:extLst>
              <a:ext uri="{FF2B5EF4-FFF2-40B4-BE49-F238E27FC236}">
                <a16:creationId xmlns:a16="http://schemas.microsoft.com/office/drawing/2014/main" id="{52D3FD85-0965-95FA-92E3-AB51D55EEE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1304" indent="-284881">
              <a:defRPr>
                <a:solidFill>
                  <a:schemeClr val="tx1"/>
                </a:solidFill>
                <a:latin typeface="Arial" panose="020B0604020202020204" pitchFamily="34" charset="0"/>
                <a:ea typeface="ＭＳ Ｐゴシック" panose="020B0600070205080204" pitchFamily="34" charset="-128"/>
              </a:defRPr>
            </a:lvl2pPr>
            <a:lvl3pPr marL="1145652" indent="-226680">
              <a:defRPr>
                <a:solidFill>
                  <a:schemeClr val="tx1"/>
                </a:solidFill>
                <a:latin typeface="Arial" panose="020B0604020202020204" pitchFamily="34" charset="0"/>
                <a:ea typeface="ＭＳ Ｐゴシック" panose="020B0600070205080204" pitchFamily="34" charset="-128"/>
              </a:defRPr>
            </a:lvl3pPr>
            <a:lvl4pPr marL="1603607" indent="-226680">
              <a:defRPr>
                <a:solidFill>
                  <a:schemeClr val="tx1"/>
                </a:solidFill>
                <a:latin typeface="Arial" panose="020B0604020202020204" pitchFamily="34" charset="0"/>
                <a:ea typeface="ＭＳ Ｐゴシック" panose="020B0600070205080204" pitchFamily="34" charset="-128"/>
              </a:defRPr>
            </a:lvl4pPr>
            <a:lvl5pPr marL="2063093" indent="-226680">
              <a:defRPr>
                <a:solidFill>
                  <a:schemeClr val="tx1"/>
                </a:solidFill>
                <a:latin typeface="Arial" panose="020B0604020202020204" pitchFamily="34" charset="0"/>
                <a:ea typeface="ＭＳ Ｐゴシック" panose="020B0600070205080204" pitchFamily="34" charset="-128"/>
              </a:defRPr>
            </a:lvl5pPr>
            <a:lvl6pPr marL="250419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45306"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386412"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27519" indent="-226680" defTabSz="441107"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069ED69-D0DD-40A0-91E9-8D0BEAC77DCD}" type="slidenum">
              <a:rPr lang="de-DE" altLang="de-DE" smtClean="0">
                <a:latin typeface="Calibri" panose="020F0502020204030204" pitchFamily="34" charset="0"/>
              </a:rPr>
              <a:pPr/>
              <a:t>38</a:t>
            </a:fld>
            <a:endParaRPr lang="de-DE" altLang="de-DE">
              <a:latin typeface="Calibri" panose="020F0502020204030204" pitchFamily="34" charset="0"/>
            </a:endParaRPr>
          </a:p>
        </p:txBody>
      </p:sp>
    </p:spTree>
    <p:extLst>
      <p:ext uri="{BB962C8B-B14F-4D97-AF65-F5344CB8AC3E}">
        <p14:creationId xmlns:p14="http://schemas.microsoft.com/office/powerpoint/2010/main" val="12074341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4" name="Rechteck 3"/>
          <p:cNvSpPr/>
          <p:nvPr userDrawn="1"/>
        </p:nvSpPr>
        <p:spPr>
          <a:xfrm>
            <a:off x="-7938" y="0"/>
            <a:ext cx="9144001" cy="1295400"/>
          </a:xfrm>
          <a:prstGeom prst="rect">
            <a:avLst/>
          </a:prstGeom>
          <a:gradFill>
            <a:gsLst>
              <a:gs pos="20000">
                <a:schemeClr val="bg1">
                  <a:lumMod val="95000"/>
                </a:schemeClr>
              </a:gs>
              <a:gs pos="100000">
                <a:schemeClr val="bg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a:solidFill>
                <a:srgbClr val="FFFFFF"/>
              </a:solidFill>
              <a:ea typeface="ＭＳ Ｐゴシック" charset="0"/>
              <a:cs typeface="ＭＳ Ｐゴシック" charset="0"/>
            </a:endParaRPr>
          </a:p>
        </p:txBody>
      </p:sp>
      <p:sp>
        <p:nvSpPr>
          <p:cNvPr id="5" name="Rechteck 4"/>
          <p:cNvSpPr>
            <a:spLocks noChangeArrowheads="1"/>
          </p:cNvSpPr>
          <p:nvPr userDrawn="1"/>
        </p:nvSpPr>
        <p:spPr bwMode="auto">
          <a:xfrm>
            <a:off x="-7938" y="1303338"/>
            <a:ext cx="9151938" cy="5249862"/>
          </a:xfrm>
          <a:prstGeom prst="rect">
            <a:avLst/>
          </a:prstGeom>
          <a:gradFill rotWithShape="1">
            <a:gsLst>
              <a:gs pos="0">
                <a:srgbClr val="262626">
                  <a:alpha val="50000"/>
                </a:srgbClr>
              </a:gs>
              <a:gs pos="100000">
                <a:srgbClr val="595959">
                  <a:alpha val="9000"/>
                </a:srgbClr>
              </a:gs>
            </a:gsLst>
            <a:lin ang="5400000"/>
          </a:gradFill>
          <a:ln>
            <a:noFill/>
          </a:ln>
          <a:effectLst>
            <a:outerShdw blurRad="12700" dist="127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de-DE">
              <a:solidFill>
                <a:srgbClr val="FFFFFF"/>
              </a:solidFill>
              <a:latin typeface="Calibri" charset="0"/>
              <a:ea typeface="ＭＳ Ｐゴシック" charset="0"/>
              <a:cs typeface="ＭＳ Ｐゴシック" charset="0"/>
            </a:endParaRPr>
          </a:p>
        </p:txBody>
      </p:sp>
      <p:sp>
        <p:nvSpPr>
          <p:cNvPr id="6" name="L-Form 13"/>
          <p:cNvSpPr>
            <a:spLocks/>
          </p:cNvSpPr>
          <p:nvPr userDrawn="1"/>
        </p:nvSpPr>
        <p:spPr bwMode="auto">
          <a:xfrm>
            <a:off x="4578350" y="1295400"/>
            <a:ext cx="4565650" cy="4495800"/>
          </a:xfrm>
          <a:custGeom>
            <a:avLst/>
            <a:gdLst>
              <a:gd name="T0" fmla="*/ 0 w 4565650"/>
              <a:gd name="T1" fmla="*/ 0 h 4495800"/>
              <a:gd name="T2" fmla="*/ 1847279 w 4565650"/>
              <a:gd name="T3" fmla="*/ 0 h 4495800"/>
              <a:gd name="T4" fmla="*/ 1847279 w 4565650"/>
              <a:gd name="T5" fmla="*/ 2895655 h 4495800"/>
              <a:gd name="T6" fmla="*/ 4565650 w 4565650"/>
              <a:gd name="T7" fmla="*/ 2895655 h 4495800"/>
              <a:gd name="T8" fmla="*/ 4565650 w 4565650"/>
              <a:gd name="T9" fmla="*/ 4495800 h 4495800"/>
              <a:gd name="T10" fmla="*/ 0 w 4565650"/>
              <a:gd name="T11" fmla="*/ 4495800 h 4495800"/>
              <a:gd name="T12" fmla="*/ 0 w 4565650"/>
              <a:gd name="T13" fmla="*/ 0 h 44958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65650" h="4495800">
                <a:moveTo>
                  <a:pt x="0" y="0"/>
                </a:moveTo>
                <a:lnTo>
                  <a:pt x="1847279" y="0"/>
                </a:lnTo>
                <a:lnTo>
                  <a:pt x="1847279" y="2895655"/>
                </a:lnTo>
                <a:lnTo>
                  <a:pt x="4565650" y="2895655"/>
                </a:lnTo>
                <a:lnTo>
                  <a:pt x="4565650" y="4495800"/>
                </a:lnTo>
                <a:lnTo>
                  <a:pt x="0" y="4495800"/>
                </a:lnTo>
                <a:lnTo>
                  <a:pt x="0" y="0"/>
                </a:lnTo>
                <a:close/>
              </a:path>
            </a:pathLst>
          </a:custGeom>
          <a:solidFill>
            <a:schemeClr val="bg1">
              <a:alpha val="10196"/>
            </a:schemeClr>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eaLnBrk="1" hangingPunct="1">
              <a:defRPr/>
            </a:pPr>
            <a:endParaRPr lang="de-DE"/>
          </a:p>
        </p:txBody>
      </p:sp>
      <p:pic>
        <p:nvPicPr>
          <p:cNvPr id="7" name="Bild 1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84550" y="277813"/>
            <a:ext cx="23749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Form 15"/>
          <p:cNvSpPr>
            <a:spLocks/>
          </p:cNvSpPr>
          <p:nvPr userDrawn="1"/>
        </p:nvSpPr>
        <p:spPr bwMode="auto">
          <a:xfrm>
            <a:off x="4570413" y="1295400"/>
            <a:ext cx="4565650" cy="4495800"/>
          </a:xfrm>
          <a:custGeom>
            <a:avLst/>
            <a:gdLst>
              <a:gd name="T0" fmla="*/ 0 w 4565650"/>
              <a:gd name="T1" fmla="*/ 0 h 4495800"/>
              <a:gd name="T2" fmla="*/ 1847279 w 4565650"/>
              <a:gd name="T3" fmla="*/ 0 h 4495800"/>
              <a:gd name="T4" fmla="*/ 1847279 w 4565650"/>
              <a:gd name="T5" fmla="*/ 2895655 h 4495800"/>
              <a:gd name="T6" fmla="*/ 4565650 w 4565650"/>
              <a:gd name="T7" fmla="*/ 2895655 h 4495800"/>
              <a:gd name="T8" fmla="*/ 4565650 w 4565650"/>
              <a:gd name="T9" fmla="*/ 4495800 h 4495800"/>
              <a:gd name="T10" fmla="*/ 0 w 4565650"/>
              <a:gd name="T11" fmla="*/ 4495800 h 4495800"/>
              <a:gd name="T12" fmla="*/ 0 w 4565650"/>
              <a:gd name="T13" fmla="*/ 0 h 44958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65650" h="4495800">
                <a:moveTo>
                  <a:pt x="0" y="0"/>
                </a:moveTo>
                <a:lnTo>
                  <a:pt x="1847279" y="0"/>
                </a:lnTo>
                <a:lnTo>
                  <a:pt x="1847279" y="2895655"/>
                </a:lnTo>
                <a:lnTo>
                  <a:pt x="4565650" y="2895655"/>
                </a:lnTo>
                <a:lnTo>
                  <a:pt x="4565650" y="4495800"/>
                </a:lnTo>
                <a:lnTo>
                  <a:pt x="0" y="4495800"/>
                </a:lnTo>
                <a:lnTo>
                  <a:pt x="0" y="0"/>
                </a:lnTo>
                <a:close/>
              </a:path>
            </a:pathLst>
          </a:custGeom>
          <a:solidFill>
            <a:schemeClr val="bg1">
              <a:alpha val="10196"/>
            </a:schemeClr>
          </a:solidFill>
          <a:ln>
            <a:noFill/>
          </a:ln>
          <a:effectLst>
            <a:outerShdw dist="22987" dir="5400000" algn="tl" rotWithShape="0">
              <a:srgbClr val="000000">
                <a:alpha val="34998"/>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endParaRPr lang="de-DE"/>
          </a:p>
        </p:txBody>
      </p:sp>
      <p:sp>
        <p:nvSpPr>
          <p:cNvPr id="2" name="Titel 1"/>
          <p:cNvSpPr>
            <a:spLocks noGrp="1"/>
          </p:cNvSpPr>
          <p:nvPr>
            <p:ph type="ctrTitle"/>
          </p:nvPr>
        </p:nvSpPr>
        <p:spPr>
          <a:xfrm>
            <a:off x="685800" y="2590800"/>
            <a:ext cx="7772400" cy="1470025"/>
          </a:xfrm>
        </p:spPr>
        <p:txBody>
          <a:bodyPr>
            <a:normAutofit/>
          </a:bodyPr>
          <a:lstStyle>
            <a:lvl1pPr algn="ctr">
              <a:defRPr sz="4400">
                <a:solidFill>
                  <a:schemeClr val="bg1">
                    <a:lumMod val="95000"/>
                  </a:schemeClr>
                </a:solidFill>
              </a:defRPr>
            </a:lvl1pPr>
          </a:lstStyle>
          <a:p>
            <a:r>
              <a:rPr lang="de-AT" dirty="0"/>
              <a:t>Mastertitelformat bearbeiten</a:t>
            </a:r>
            <a:endParaRPr lang="de-DE" dirty="0"/>
          </a:p>
        </p:txBody>
      </p:sp>
      <p:sp>
        <p:nvSpPr>
          <p:cNvPr id="3" name="Untertitel 2"/>
          <p:cNvSpPr>
            <a:spLocks noGrp="1"/>
          </p:cNvSpPr>
          <p:nvPr>
            <p:ph type="subTitle" idx="1"/>
          </p:nvPr>
        </p:nvSpPr>
        <p:spPr>
          <a:xfrm>
            <a:off x="1371600" y="3736975"/>
            <a:ext cx="6400800" cy="1752600"/>
          </a:xfrm>
        </p:spPr>
        <p:txBody>
          <a:bodyPr>
            <a:normAutofit/>
          </a:bodyPr>
          <a:lstStyle>
            <a:lvl1pPr marL="0" indent="0" algn="ctr">
              <a:buNone/>
              <a:defRPr sz="2400">
                <a:solidFill>
                  <a:schemeClr val="bg1">
                    <a:lumMod val="95000"/>
                  </a:schemeClr>
                </a:solidFill>
                <a:latin typeface="AccordLight"/>
                <a:cs typeface="Accord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AT" dirty="0"/>
              <a:t>Master-Untertitelformat bearbeiten</a:t>
            </a:r>
            <a:endParaRPr lang="de-DE" dirty="0"/>
          </a:p>
        </p:txBody>
      </p:sp>
      <p:sp>
        <p:nvSpPr>
          <p:cNvPr id="9" name="Datumsplatzhalter 3"/>
          <p:cNvSpPr>
            <a:spLocks noGrp="1"/>
          </p:cNvSpPr>
          <p:nvPr>
            <p:ph type="dt" sz="half" idx="10"/>
          </p:nvPr>
        </p:nvSpPr>
        <p:spPr>
          <a:xfrm>
            <a:off x="6858000" y="6492875"/>
            <a:ext cx="1828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2F2F2"/>
                </a:solidFill>
                <a:latin typeface="AccordLight" charset="0"/>
                <a:ea typeface="ＭＳ Ｐゴシック" charset="0"/>
                <a:cs typeface="AccordLight" charset="0"/>
              </a:defRPr>
            </a:lvl1pPr>
          </a:lstStyle>
          <a:p>
            <a:pPr>
              <a:defRPr/>
            </a:pPr>
            <a:endParaRPr lang="de-DE"/>
          </a:p>
        </p:txBody>
      </p:sp>
    </p:spTree>
    <p:extLst>
      <p:ext uri="{BB962C8B-B14F-4D97-AF65-F5344CB8AC3E}">
        <p14:creationId xmlns:p14="http://schemas.microsoft.com/office/powerpoint/2010/main" val="2135699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pic>
        <p:nvPicPr>
          <p:cNvPr id="5" name="Bild 11" descr="ausserhofer_partner.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1500" y="6648450"/>
            <a:ext cx="2324100"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1792288" y="4800600"/>
            <a:ext cx="5486400" cy="566738"/>
          </a:xfrm>
        </p:spPr>
        <p:txBody>
          <a:bodyPr anchor="b"/>
          <a:lstStyle>
            <a:lvl1pPr algn="l">
              <a:defRPr sz="2000" b="1"/>
            </a:lvl1pPr>
          </a:lstStyle>
          <a:p>
            <a:r>
              <a:rPr lang="de-AT"/>
              <a:t>Mastertitelformat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AT"/>
              <a:t>Mastertextformat bearbeiten</a:t>
            </a:r>
          </a:p>
        </p:txBody>
      </p:sp>
      <p:sp>
        <p:nvSpPr>
          <p:cNvPr id="6" name="Fußzeilenplatzhalter 5"/>
          <p:cNvSpPr>
            <a:spLocks noGrp="1"/>
          </p:cNvSpPr>
          <p:nvPr>
            <p:ph type="ftr" sz="quarter" idx="10"/>
          </p:nvPr>
        </p:nvSpPr>
        <p:spPr>
          <a:xfrm>
            <a:off x="3048000" y="6492875"/>
            <a:ext cx="5181600" cy="365125"/>
          </a:xfrm>
        </p:spPr>
        <p:txBody>
          <a:bodyPr/>
          <a:lstStyle>
            <a:lvl1pPr>
              <a:defRPr/>
            </a:lvl1pPr>
          </a:lstStyle>
          <a:p>
            <a:pPr>
              <a:defRPr/>
            </a:pPr>
            <a:endParaRPr lang="de-DE"/>
          </a:p>
        </p:txBody>
      </p:sp>
      <p:sp>
        <p:nvSpPr>
          <p:cNvPr id="7" name="Foliennummernplatzhalter 6"/>
          <p:cNvSpPr>
            <a:spLocks noGrp="1"/>
          </p:cNvSpPr>
          <p:nvPr>
            <p:ph type="sldNum" sz="quarter" idx="11"/>
          </p:nvPr>
        </p:nvSpPr>
        <p:spPr/>
        <p:txBody>
          <a:bodyPr/>
          <a:lstStyle>
            <a:lvl1pPr>
              <a:defRPr/>
            </a:lvl1pPr>
          </a:lstStyle>
          <a:p>
            <a:pPr>
              <a:defRPr/>
            </a:pPr>
            <a:fld id="{344C25CF-7D0E-4FEA-A4C7-7FB51312F466}" type="slidenum">
              <a:rPr lang="de-DE" altLang="de-DE"/>
              <a:pPr>
                <a:defRPr/>
              </a:pPr>
              <a:t>‹Nr.›</a:t>
            </a:fld>
            <a:endParaRPr lang="de-DE" altLang="de-DE"/>
          </a:p>
        </p:txBody>
      </p:sp>
    </p:spTree>
    <p:extLst>
      <p:ext uri="{BB962C8B-B14F-4D97-AF65-F5344CB8AC3E}">
        <p14:creationId xmlns:p14="http://schemas.microsoft.com/office/powerpoint/2010/main" val="163589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pic>
        <p:nvPicPr>
          <p:cNvPr id="4" name="Bild 11" descr="ausserhofer_partner.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1500" y="6648450"/>
            <a:ext cx="2324100"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lstStyle/>
          <a:p>
            <a:r>
              <a:rPr lang="de-AT"/>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5" name="Fußzeilenplatzhalter 4"/>
          <p:cNvSpPr>
            <a:spLocks noGrp="1"/>
          </p:cNvSpPr>
          <p:nvPr>
            <p:ph type="ftr" sz="quarter" idx="10"/>
          </p:nvPr>
        </p:nvSpPr>
        <p:spPr>
          <a:xfrm>
            <a:off x="3048000" y="6492875"/>
            <a:ext cx="5181600" cy="365125"/>
          </a:xfrm>
        </p:spPr>
        <p:txBody>
          <a:bodyPr/>
          <a:lstStyle>
            <a:lvl1pPr>
              <a:defRPr/>
            </a:lvl1pPr>
          </a:lstStyle>
          <a:p>
            <a:pPr>
              <a:defRPr/>
            </a:pPr>
            <a:endParaRPr lang="de-DE"/>
          </a:p>
        </p:txBody>
      </p:sp>
      <p:sp>
        <p:nvSpPr>
          <p:cNvPr id="6" name="Foliennummernplatzhalter 5"/>
          <p:cNvSpPr>
            <a:spLocks noGrp="1"/>
          </p:cNvSpPr>
          <p:nvPr>
            <p:ph type="sldNum" sz="quarter" idx="11"/>
          </p:nvPr>
        </p:nvSpPr>
        <p:spPr/>
        <p:txBody>
          <a:bodyPr/>
          <a:lstStyle>
            <a:lvl1pPr>
              <a:defRPr/>
            </a:lvl1pPr>
          </a:lstStyle>
          <a:p>
            <a:pPr>
              <a:defRPr/>
            </a:pPr>
            <a:fld id="{01E5C8EC-EC94-46D9-A2C9-1B4E392FB26B}" type="slidenum">
              <a:rPr lang="de-DE" altLang="de-DE"/>
              <a:pPr>
                <a:defRPr/>
              </a:pPr>
              <a:t>‹Nr.›</a:t>
            </a:fld>
            <a:endParaRPr lang="de-DE" altLang="de-DE"/>
          </a:p>
        </p:txBody>
      </p:sp>
    </p:spTree>
    <p:extLst>
      <p:ext uri="{BB962C8B-B14F-4D97-AF65-F5344CB8AC3E}">
        <p14:creationId xmlns:p14="http://schemas.microsoft.com/office/powerpoint/2010/main" val="1654213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4" name="Bild 11" descr="ausserhofer_partner.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1500" y="6648450"/>
            <a:ext cx="2324100"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lstStyle/>
          <a:p>
            <a:r>
              <a:rPr lang="de-AT" dirty="0"/>
              <a:t>Mastertitelformat bearbeiten</a:t>
            </a:r>
            <a:endParaRPr lang="de-DE" dirty="0"/>
          </a:p>
        </p:txBody>
      </p:sp>
      <p:sp>
        <p:nvSpPr>
          <p:cNvPr id="3" name="Inhaltsplatzhalter 2"/>
          <p:cNvSpPr>
            <a:spLocks noGrp="1"/>
          </p:cNvSpPr>
          <p:nvPr>
            <p:ph idx="1"/>
          </p:nvPr>
        </p:nvSpPr>
        <p:spPr>
          <a:xfrm>
            <a:off x="457200" y="2789237"/>
            <a:ext cx="8229600" cy="3459163"/>
          </a:xfrm>
        </p:spPr>
        <p:txBody>
          <a:bodyPr/>
          <a:lstStyle>
            <a:lvl1pPr>
              <a:defRPr>
                <a:latin typeface="AccordLight"/>
                <a:cs typeface="AccordLight"/>
              </a:defRPr>
            </a:lvl1pPr>
            <a:lvl2pPr>
              <a:defRPr>
                <a:latin typeface="AccordLight"/>
                <a:cs typeface="AccordLight"/>
              </a:defRPr>
            </a:lvl2pPr>
            <a:lvl3pPr>
              <a:defRPr>
                <a:latin typeface="AccordLight"/>
                <a:cs typeface="AccordLight"/>
              </a:defRPr>
            </a:lvl3pPr>
            <a:lvl4pPr>
              <a:defRPr>
                <a:latin typeface="AccordLight"/>
                <a:cs typeface="AccordLight"/>
              </a:defRPr>
            </a:lvl4pPr>
            <a:lvl5pPr>
              <a:defRPr>
                <a:latin typeface="AccordLight"/>
                <a:cs typeface="AccordLight"/>
              </a:defRPr>
            </a:lvl5p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5" name="Fußzeilenplatzhalter 4"/>
          <p:cNvSpPr>
            <a:spLocks noGrp="1"/>
          </p:cNvSpPr>
          <p:nvPr>
            <p:ph type="ftr" sz="quarter" idx="10"/>
          </p:nvPr>
        </p:nvSpPr>
        <p:spPr>
          <a:xfrm>
            <a:off x="2971800" y="6492875"/>
            <a:ext cx="5257800" cy="365125"/>
          </a:xfrm>
        </p:spPr>
        <p:txBody>
          <a:bodyPr/>
          <a:lstStyle>
            <a:lvl1pPr>
              <a:defRPr/>
            </a:lvl1pPr>
          </a:lstStyle>
          <a:p>
            <a:pPr>
              <a:defRPr/>
            </a:pPr>
            <a:endParaRPr lang="de-DE"/>
          </a:p>
        </p:txBody>
      </p:sp>
      <p:sp>
        <p:nvSpPr>
          <p:cNvPr id="6" name="Foliennummernplatzhalter 5"/>
          <p:cNvSpPr>
            <a:spLocks noGrp="1"/>
          </p:cNvSpPr>
          <p:nvPr>
            <p:ph type="sldNum" sz="quarter" idx="11"/>
          </p:nvPr>
        </p:nvSpPr>
        <p:spPr/>
        <p:txBody>
          <a:bodyPr/>
          <a:lstStyle>
            <a:lvl1pPr>
              <a:defRPr/>
            </a:lvl1pPr>
          </a:lstStyle>
          <a:p>
            <a:pPr>
              <a:defRPr/>
            </a:pPr>
            <a:fld id="{C4735B32-E538-46ED-8BA5-B561C1686584}" type="slidenum">
              <a:rPr lang="de-DE" altLang="de-DE"/>
              <a:pPr>
                <a:defRPr/>
              </a:pPr>
              <a:t>‹Nr.›</a:t>
            </a:fld>
            <a:endParaRPr lang="de-DE" altLang="de-DE"/>
          </a:p>
        </p:txBody>
      </p:sp>
    </p:spTree>
    <p:extLst>
      <p:ext uri="{BB962C8B-B14F-4D97-AF65-F5344CB8AC3E}">
        <p14:creationId xmlns:p14="http://schemas.microsoft.com/office/powerpoint/2010/main" val="4153895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pic>
        <p:nvPicPr>
          <p:cNvPr id="4" name="Bild 11" descr="ausserhofer_partner.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1500" y="6648450"/>
            <a:ext cx="2324100"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460800" y="3709987"/>
            <a:ext cx="8037513" cy="1362075"/>
          </a:xfrm>
        </p:spPr>
        <p:txBody>
          <a:bodyPr anchor="t">
            <a:normAutofit/>
          </a:bodyPr>
          <a:lstStyle>
            <a:lvl1pPr algn="l">
              <a:defRPr sz="3600" b="0" cap="all"/>
            </a:lvl1pPr>
          </a:lstStyle>
          <a:p>
            <a:r>
              <a:rPr lang="de-AT" dirty="0"/>
              <a:t>Mastertitelformat bearbeiten</a:t>
            </a:r>
            <a:endParaRPr lang="de-DE" dirty="0"/>
          </a:p>
        </p:txBody>
      </p:sp>
      <p:sp>
        <p:nvSpPr>
          <p:cNvPr id="3" name="Textplatzhalter 2"/>
          <p:cNvSpPr>
            <a:spLocks noGrp="1"/>
          </p:cNvSpPr>
          <p:nvPr>
            <p:ph type="body" idx="1"/>
          </p:nvPr>
        </p:nvSpPr>
        <p:spPr>
          <a:xfrm>
            <a:off x="460800" y="2209800"/>
            <a:ext cx="7772400" cy="1500187"/>
          </a:xfrm>
        </p:spPr>
        <p:txBody>
          <a:bodyPr anchor="b"/>
          <a:lstStyle>
            <a:lvl1pPr marL="0" indent="0">
              <a:buNone/>
              <a:defRPr sz="2000">
                <a:solidFill>
                  <a:schemeClr val="tx1">
                    <a:tint val="75000"/>
                  </a:schemeClr>
                </a:solidFill>
                <a:latin typeface="AccordLight"/>
                <a:cs typeface="AccordLigh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AT" dirty="0"/>
              <a:t>Mastertextformat bearbeiten</a:t>
            </a:r>
          </a:p>
        </p:txBody>
      </p:sp>
      <p:sp>
        <p:nvSpPr>
          <p:cNvPr id="5" name="Fußzeilenplatzhalter 4"/>
          <p:cNvSpPr>
            <a:spLocks noGrp="1"/>
          </p:cNvSpPr>
          <p:nvPr>
            <p:ph type="ftr" sz="quarter" idx="10"/>
          </p:nvPr>
        </p:nvSpPr>
        <p:spPr>
          <a:xfrm>
            <a:off x="2895600" y="6492875"/>
            <a:ext cx="5334000" cy="365125"/>
          </a:xfrm>
        </p:spPr>
        <p:txBody>
          <a:bodyPr/>
          <a:lstStyle>
            <a:lvl1pPr>
              <a:defRPr/>
            </a:lvl1pPr>
          </a:lstStyle>
          <a:p>
            <a:pPr>
              <a:defRPr/>
            </a:pPr>
            <a:endParaRPr lang="de-DE"/>
          </a:p>
        </p:txBody>
      </p:sp>
      <p:sp>
        <p:nvSpPr>
          <p:cNvPr id="6" name="Foliennummernplatzhalter 5"/>
          <p:cNvSpPr>
            <a:spLocks noGrp="1"/>
          </p:cNvSpPr>
          <p:nvPr>
            <p:ph type="sldNum" sz="quarter" idx="11"/>
          </p:nvPr>
        </p:nvSpPr>
        <p:spPr/>
        <p:txBody>
          <a:bodyPr/>
          <a:lstStyle>
            <a:lvl1pPr>
              <a:defRPr/>
            </a:lvl1pPr>
          </a:lstStyle>
          <a:p>
            <a:pPr>
              <a:defRPr/>
            </a:pPr>
            <a:fld id="{20E4E044-FB55-4370-A2B8-93ECB07059F6}" type="slidenum">
              <a:rPr lang="de-DE" altLang="de-DE"/>
              <a:pPr>
                <a:defRPr/>
              </a:pPr>
              <a:t>‹Nr.›</a:t>
            </a:fld>
            <a:endParaRPr lang="de-DE" altLang="de-DE"/>
          </a:p>
        </p:txBody>
      </p:sp>
    </p:spTree>
    <p:extLst>
      <p:ext uri="{BB962C8B-B14F-4D97-AF65-F5344CB8AC3E}">
        <p14:creationId xmlns:p14="http://schemas.microsoft.com/office/powerpoint/2010/main" val="3897790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pic>
        <p:nvPicPr>
          <p:cNvPr id="5" name="Bild 11" descr="ausserhofer_partner.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1500" y="6648450"/>
            <a:ext cx="2324100"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457200" y="1676400"/>
            <a:ext cx="8229600" cy="873587"/>
          </a:xfrm>
        </p:spPr>
        <p:txBody>
          <a:bodyPr/>
          <a:lstStyle/>
          <a:p>
            <a:r>
              <a:rPr lang="de-AT"/>
              <a:t>Mastertitelformat bearbeiten</a:t>
            </a:r>
            <a:endParaRPr lang="de-DE"/>
          </a:p>
        </p:txBody>
      </p:sp>
      <p:sp>
        <p:nvSpPr>
          <p:cNvPr id="3" name="Inhaltsplatzhalter 2"/>
          <p:cNvSpPr>
            <a:spLocks noGrp="1"/>
          </p:cNvSpPr>
          <p:nvPr>
            <p:ph sz="half" idx="1"/>
          </p:nvPr>
        </p:nvSpPr>
        <p:spPr>
          <a:xfrm>
            <a:off x="457200" y="2484437"/>
            <a:ext cx="4038600" cy="3896891"/>
          </a:xfrm>
        </p:spPr>
        <p:txBody>
          <a:bodyPr/>
          <a:lstStyle>
            <a:lvl1pPr>
              <a:defRPr sz="2800">
                <a:latin typeface="AccordLight"/>
                <a:cs typeface="AccordLight"/>
              </a:defRPr>
            </a:lvl1pPr>
            <a:lvl2pPr>
              <a:defRPr sz="2400">
                <a:latin typeface="AccordLight"/>
                <a:cs typeface="AccordLight"/>
              </a:defRPr>
            </a:lvl2pPr>
            <a:lvl3pPr>
              <a:defRPr sz="2000">
                <a:latin typeface="AccordLight"/>
                <a:cs typeface="AccordLight"/>
              </a:defRPr>
            </a:lvl3pPr>
            <a:lvl4pPr>
              <a:defRPr sz="1800">
                <a:latin typeface="AccordLight"/>
                <a:cs typeface="AccordLight"/>
              </a:defRPr>
            </a:lvl4pPr>
            <a:lvl5pPr>
              <a:defRPr sz="1800">
                <a:latin typeface="AccordLight"/>
                <a:cs typeface="AccordLight"/>
              </a:defRPr>
            </a:lvl5pPr>
            <a:lvl6pPr>
              <a:defRPr sz="1800"/>
            </a:lvl6pPr>
            <a:lvl7pPr>
              <a:defRPr sz="1800"/>
            </a:lvl7pPr>
            <a:lvl8pPr>
              <a:defRPr sz="1800"/>
            </a:lvl8pPr>
            <a:lvl9pPr>
              <a:defRPr sz="1800"/>
            </a:lvl9p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4" name="Inhaltsplatzhalter 3"/>
          <p:cNvSpPr>
            <a:spLocks noGrp="1"/>
          </p:cNvSpPr>
          <p:nvPr>
            <p:ph sz="half" idx="2"/>
          </p:nvPr>
        </p:nvSpPr>
        <p:spPr>
          <a:xfrm>
            <a:off x="4648200" y="2484437"/>
            <a:ext cx="4038600" cy="4525963"/>
          </a:xfrm>
        </p:spPr>
        <p:txBody>
          <a:bodyPr/>
          <a:lstStyle>
            <a:lvl1pPr>
              <a:defRPr sz="2800">
                <a:latin typeface="AccordLight"/>
                <a:cs typeface="AccordLight"/>
              </a:defRPr>
            </a:lvl1pPr>
            <a:lvl2pPr>
              <a:defRPr sz="2400">
                <a:latin typeface="AccordLight"/>
                <a:cs typeface="AccordLight"/>
              </a:defRPr>
            </a:lvl2pPr>
            <a:lvl3pPr>
              <a:defRPr sz="2000">
                <a:latin typeface="AccordLight"/>
                <a:cs typeface="AccordLight"/>
              </a:defRPr>
            </a:lvl3pPr>
            <a:lvl4pPr>
              <a:defRPr sz="1800">
                <a:latin typeface="AccordLight"/>
                <a:cs typeface="AccordLight"/>
              </a:defRPr>
            </a:lvl4pPr>
            <a:lvl5pPr>
              <a:defRPr sz="1800">
                <a:latin typeface="AccordLight"/>
                <a:cs typeface="AccordLight"/>
              </a:defRPr>
            </a:lvl5pPr>
            <a:lvl6pPr>
              <a:defRPr sz="1800"/>
            </a:lvl6pPr>
            <a:lvl7pPr>
              <a:defRPr sz="1800"/>
            </a:lvl7pPr>
            <a:lvl8pPr>
              <a:defRPr sz="1800"/>
            </a:lvl8pPr>
            <a:lvl9pPr>
              <a:defRPr sz="1800"/>
            </a:lvl9p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6" name="Fußzeilenplatzhalter 5"/>
          <p:cNvSpPr>
            <a:spLocks noGrp="1"/>
          </p:cNvSpPr>
          <p:nvPr>
            <p:ph type="ftr" sz="quarter" idx="10"/>
          </p:nvPr>
        </p:nvSpPr>
        <p:spPr>
          <a:xfrm>
            <a:off x="2895600" y="6492875"/>
            <a:ext cx="5334000" cy="365125"/>
          </a:xfrm>
        </p:spPr>
        <p:txBody>
          <a:bodyPr/>
          <a:lstStyle>
            <a:lvl1pPr>
              <a:defRPr/>
            </a:lvl1pPr>
          </a:lstStyle>
          <a:p>
            <a:pPr>
              <a:defRPr/>
            </a:pPr>
            <a:endParaRPr lang="de-DE"/>
          </a:p>
        </p:txBody>
      </p:sp>
      <p:sp>
        <p:nvSpPr>
          <p:cNvPr id="7" name="Foliennummernplatzhalter 6"/>
          <p:cNvSpPr>
            <a:spLocks noGrp="1"/>
          </p:cNvSpPr>
          <p:nvPr>
            <p:ph type="sldNum" sz="quarter" idx="11"/>
          </p:nvPr>
        </p:nvSpPr>
        <p:spPr/>
        <p:txBody>
          <a:bodyPr/>
          <a:lstStyle>
            <a:lvl1pPr>
              <a:defRPr/>
            </a:lvl1pPr>
          </a:lstStyle>
          <a:p>
            <a:pPr>
              <a:defRPr/>
            </a:pPr>
            <a:fld id="{5127AB41-3BEB-487C-9018-E80BCFE4E858}" type="slidenum">
              <a:rPr lang="de-DE" altLang="de-DE"/>
              <a:pPr>
                <a:defRPr/>
              </a:pPr>
              <a:t>‹Nr.›</a:t>
            </a:fld>
            <a:endParaRPr lang="de-DE" altLang="de-DE"/>
          </a:p>
        </p:txBody>
      </p:sp>
      <p:pic>
        <p:nvPicPr>
          <p:cNvPr id="8" name="Grafik 7">
            <a:extLst>
              <a:ext uri="{FF2B5EF4-FFF2-40B4-BE49-F238E27FC236}">
                <a16:creationId xmlns:a16="http://schemas.microsoft.com/office/drawing/2014/main" id="{571CE088-0D79-C330-D608-0E1A20E255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966419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1F322E-FFA8-9A0A-263B-BC3E87DEFDBF}"/>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0DB19655-C11B-8079-EBE4-81F6E876F6BE}"/>
              </a:ext>
            </a:extLst>
          </p:cNvPr>
          <p:cNvSpPr>
            <a:spLocks noGrp="1"/>
          </p:cNvSpPr>
          <p:nvPr>
            <p:ph type="ftr" sz="quarter" idx="10"/>
          </p:nvPr>
        </p:nvSpPr>
        <p:spPr/>
        <p:txBody>
          <a:bodyPr/>
          <a:lstStyle/>
          <a:p>
            <a:pPr>
              <a:defRPr/>
            </a:pPr>
            <a:endParaRPr lang="de-DE"/>
          </a:p>
        </p:txBody>
      </p:sp>
      <p:sp>
        <p:nvSpPr>
          <p:cNvPr id="4" name="Foliennummernplatzhalter 3">
            <a:extLst>
              <a:ext uri="{FF2B5EF4-FFF2-40B4-BE49-F238E27FC236}">
                <a16:creationId xmlns:a16="http://schemas.microsoft.com/office/drawing/2014/main" id="{2B568667-E62C-FA3C-C957-2E4A8074132C}"/>
              </a:ext>
            </a:extLst>
          </p:cNvPr>
          <p:cNvSpPr>
            <a:spLocks noGrp="1"/>
          </p:cNvSpPr>
          <p:nvPr>
            <p:ph type="sldNum" sz="quarter" idx="11"/>
          </p:nvPr>
        </p:nvSpPr>
        <p:spPr/>
        <p:txBody>
          <a:bodyPr/>
          <a:lstStyle/>
          <a:p>
            <a:pPr>
              <a:defRPr/>
            </a:pPr>
            <a:fld id="{94E7CA90-C8A3-4D64-93EA-A1FB4C777093}" type="slidenum">
              <a:rPr lang="de-DE" altLang="de-DE" smtClean="0"/>
              <a:pPr>
                <a:defRPr/>
              </a:pPr>
              <a:t>‹Nr.›</a:t>
            </a:fld>
            <a:endParaRPr lang="de-DE" altLang="de-DE"/>
          </a:p>
        </p:txBody>
      </p:sp>
    </p:spTree>
    <p:extLst>
      <p:ext uri="{BB962C8B-B14F-4D97-AF65-F5344CB8AC3E}">
        <p14:creationId xmlns:p14="http://schemas.microsoft.com/office/powerpoint/2010/main" val="2839988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pic>
        <p:nvPicPr>
          <p:cNvPr id="7" name="Bild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1500" y="6648450"/>
            <a:ext cx="20955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457200" y="1417637"/>
            <a:ext cx="8229600" cy="873587"/>
          </a:xfrm>
        </p:spPr>
        <p:txBody>
          <a:bodyPr/>
          <a:lstStyle>
            <a:lvl1pPr>
              <a:defRPr/>
            </a:lvl1pPr>
          </a:lstStyle>
          <a:p>
            <a:r>
              <a:rPr lang="de-AT" dirty="0"/>
              <a:t>Mastertitelformat bearbeiten</a:t>
            </a:r>
            <a:endParaRPr lang="de-DE" dirty="0"/>
          </a:p>
        </p:txBody>
      </p:sp>
      <p:sp>
        <p:nvSpPr>
          <p:cNvPr id="3" name="Textplatzhalter 2"/>
          <p:cNvSpPr>
            <a:spLocks noGrp="1"/>
          </p:cNvSpPr>
          <p:nvPr>
            <p:ph type="body" idx="1"/>
          </p:nvPr>
        </p:nvSpPr>
        <p:spPr>
          <a:xfrm>
            <a:off x="457200" y="22669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AT"/>
              <a:t>Mastertextformat bearbeiten</a:t>
            </a:r>
          </a:p>
        </p:txBody>
      </p:sp>
      <p:sp>
        <p:nvSpPr>
          <p:cNvPr id="4" name="Inhaltsplatzhalter 3"/>
          <p:cNvSpPr>
            <a:spLocks noGrp="1"/>
          </p:cNvSpPr>
          <p:nvPr>
            <p:ph sz="half" idx="2"/>
          </p:nvPr>
        </p:nvSpPr>
        <p:spPr>
          <a:xfrm>
            <a:off x="457200" y="2906712"/>
            <a:ext cx="4040188" cy="3189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5" name="Textplatzhalter 4"/>
          <p:cNvSpPr>
            <a:spLocks noGrp="1"/>
          </p:cNvSpPr>
          <p:nvPr>
            <p:ph type="body" sz="quarter" idx="3"/>
          </p:nvPr>
        </p:nvSpPr>
        <p:spPr>
          <a:xfrm>
            <a:off x="4645025" y="22669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AT"/>
              <a:t>Mastertextformat bearbeiten</a:t>
            </a:r>
          </a:p>
        </p:txBody>
      </p:sp>
      <p:sp>
        <p:nvSpPr>
          <p:cNvPr id="6" name="Inhaltsplatzhalter 5"/>
          <p:cNvSpPr>
            <a:spLocks noGrp="1"/>
          </p:cNvSpPr>
          <p:nvPr>
            <p:ph sz="quarter" idx="4"/>
          </p:nvPr>
        </p:nvSpPr>
        <p:spPr>
          <a:xfrm>
            <a:off x="4645025" y="2906712"/>
            <a:ext cx="4041775" cy="3189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8" name="Fußzeilenplatzhalter 7"/>
          <p:cNvSpPr>
            <a:spLocks noGrp="1"/>
          </p:cNvSpPr>
          <p:nvPr>
            <p:ph type="ftr" sz="quarter" idx="10"/>
          </p:nvPr>
        </p:nvSpPr>
        <p:spPr>
          <a:xfrm>
            <a:off x="3200400" y="6492875"/>
            <a:ext cx="5029200" cy="365125"/>
          </a:xfrm>
        </p:spPr>
        <p:txBody>
          <a:bodyPr/>
          <a:lstStyle>
            <a:lvl1pPr>
              <a:defRPr/>
            </a:lvl1pPr>
          </a:lstStyle>
          <a:p>
            <a:pPr>
              <a:defRPr/>
            </a:pPr>
            <a:endParaRPr lang="de-DE"/>
          </a:p>
        </p:txBody>
      </p:sp>
      <p:sp>
        <p:nvSpPr>
          <p:cNvPr id="9" name="Foliennummernplatzhalter 8"/>
          <p:cNvSpPr>
            <a:spLocks noGrp="1"/>
          </p:cNvSpPr>
          <p:nvPr>
            <p:ph type="sldNum" sz="quarter" idx="11"/>
          </p:nvPr>
        </p:nvSpPr>
        <p:spPr/>
        <p:txBody>
          <a:bodyPr/>
          <a:lstStyle>
            <a:lvl1pPr>
              <a:defRPr/>
            </a:lvl1pPr>
          </a:lstStyle>
          <a:p>
            <a:pPr>
              <a:defRPr/>
            </a:pPr>
            <a:fld id="{E866F141-A9F9-4E9D-90B5-993D2060828C}" type="slidenum">
              <a:rPr lang="de-DE" altLang="de-DE"/>
              <a:pPr>
                <a:defRPr/>
              </a:pPr>
              <a:t>‹Nr.›</a:t>
            </a:fld>
            <a:endParaRPr lang="de-DE" altLang="de-DE"/>
          </a:p>
        </p:txBody>
      </p:sp>
    </p:spTree>
    <p:extLst>
      <p:ext uri="{BB962C8B-B14F-4D97-AF65-F5344CB8AC3E}">
        <p14:creationId xmlns:p14="http://schemas.microsoft.com/office/powerpoint/2010/main" val="794718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pic>
        <p:nvPicPr>
          <p:cNvPr id="3" name="Bild 11" descr="ausserhofer_partner.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1500" y="6648450"/>
            <a:ext cx="2324100"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457200" y="2250613"/>
            <a:ext cx="8229600" cy="873587"/>
          </a:xfrm>
        </p:spPr>
        <p:txBody>
          <a:bodyPr/>
          <a:lstStyle/>
          <a:p>
            <a:r>
              <a:rPr lang="de-AT"/>
              <a:t>Mastertitelformat bearbeiten</a:t>
            </a:r>
            <a:endParaRPr lang="de-DE"/>
          </a:p>
        </p:txBody>
      </p:sp>
      <p:sp>
        <p:nvSpPr>
          <p:cNvPr id="4" name="Fußzeilenplatzhalter 3"/>
          <p:cNvSpPr>
            <a:spLocks noGrp="1"/>
          </p:cNvSpPr>
          <p:nvPr>
            <p:ph type="ftr" sz="quarter" idx="10"/>
          </p:nvPr>
        </p:nvSpPr>
        <p:spPr/>
        <p:txBody>
          <a:bodyPr/>
          <a:lstStyle>
            <a:lvl1pPr>
              <a:defRPr/>
            </a:lvl1pPr>
          </a:lstStyle>
          <a:p>
            <a:pPr>
              <a:defRPr/>
            </a:pPr>
            <a:endParaRPr lang="de-DE"/>
          </a:p>
        </p:txBody>
      </p:sp>
      <p:sp>
        <p:nvSpPr>
          <p:cNvPr id="5" name="Foliennummernplatzhalter 4"/>
          <p:cNvSpPr>
            <a:spLocks noGrp="1"/>
          </p:cNvSpPr>
          <p:nvPr>
            <p:ph type="sldNum" sz="quarter" idx="11"/>
          </p:nvPr>
        </p:nvSpPr>
        <p:spPr/>
        <p:txBody>
          <a:bodyPr/>
          <a:lstStyle>
            <a:lvl1pPr>
              <a:defRPr/>
            </a:lvl1pPr>
          </a:lstStyle>
          <a:p>
            <a:pPr>
              <a:defRPr/>
            </a:pPr>
            <a:fld id="{0DC56FF4-FCF2-44F1-B048-6892101F5FE2}" type="slidenum">
              <a:rPr lang="de-DE" altLang="de-DE"/>
              <a:pPr>
                <a:defRPr/>
              </a:pPr>
              <a:t>‹Nr.›</a:t>
            </a:fld>
            <a:endParaRPr lang="de-DE" altLang="de-DE"/>
          </a:p>
        </p:txBody>
      </p:sp>
    </p:spTree>
    <p:extLst>
      <p:ext uri="{BB962C8B-B14F-4D97-AF65-F5344CB8AC3E}">
        <p14:creationId xmlns:p14="http://schemas.microsoft.com/office/powerpoint/2010/main" val="4259005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pic>
        <p:nvPicPr>
          <p:cNvPr id="2" name="Bild 11" descr="ausserhofer_partner.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1500" y="6648450"/>
            <a:ext cx="2324100"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ußzeilenplatzhalter 2"/>
          <p:cNvSpPr>
            <a:spLocks noGrp="1"/>
          </p:cNvSpPr>
          <p:nvPr>
            <p:ph type="ftr" sz="quarter" idx="10"/>
          </p:nvPr>
        </p:nvSpPr>
        <p:spPr>
          <a:xfrm>
            <a:off x="3048000" y="6492875"/>
            <a:ext cx="5181600" cy="365125"/>
          </a:xfrm>
        </p:spPr>
        <p:txBody>
          <a:bodyPr/>
          <a:lstStyle>
            <a:lvl1pPr>
              <a:defRPr/>
            </a:lvl1pPr>
          </a:lstStyle>
          <a:p>
            <a:pPr>
              <a:defRPr/>
            </a:pPr>
            <a:endParaRPr lang="de-DE"/>
          </a:p>
        </p:txBody>
      </p:sp>
      <p:sp>
        <p:nvSpPr>
          <p:cNvPr id="4" name="Foliennummernplatzhalter 3"/>
          <p:cNvSpPr>
            <a:spLocks noGrp="1"/>
          </p:cNvSpPr>
          <p:nvPr>
            <p:ph type="sldNum" sz="quarter" idx="11"/>
          </p:nvPr>
        </p:nvSpPr>
        <p:spPr/>
        <p:txBody>
          <a:bodyPr/>
          <a:lstStyle>
            <a:lvl1pPr>
              <a:defRPr/>
            </a:lvl1pPr>
          </a:lstStyle>
          <a:p>
            <a:pPr>
              <a:defRPr/>
            </a:pPr>
            <a:fld id="{863A91AC-F857-463F-B1BD-893E301CECCB}" type="slidenum">
              <a:rPr lang="de-DE" altLang="de-DE"/>
              <a:pPr>
                <a:defRPr/>
              </a:pPr>
              <a:t>‹Nr.›</a:t>
            </a:fld>
            <a:endParaRPr lang="de-DE" altLang="de-DE"/>
          </a:p>
        </p:txBody>
      </p:sp>
    </p:spTree>
    <p:extLst>
      <p:ext uri="{BB962C8B-B14F-4D97-AF65-F5344CB8AC3E}">
        <p14:creationId xmlns:p14="http://schemas.microsoft.com/office/powerpoint/2010/main" val="2596233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pic>
        <p:nvPicPr>
          <p:cNvPr id="5" name="Bild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1500" y="6648450"/>
            <a:ext cx="20955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457200" y="273050"/>
            <a:ext cx="3008313" cy="1162050"/>
          </a:xfrm>
        </p:spPr>
        <p:txBody>
          <a:bodyPr anchor="b"/>
          <a:lstStyle>
            <a:lvl1pPr algn="l">
              <a:defRPr sz="2000" b="1"/>
            </a:lvl1pPr>
          </a:lstStyle>
          <a:p>
            <a:r>
              <a:rPr lang="de-AT"/>
              <a:t>Mastertitelformat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AT"/>
              <a:t>Mastertextformat bearbeiten</a:t>
            </a:r>
          </a:p>
        </p:txBody>
      </p:sp>
      <p:sp>
        <p:nvSpPr>
          <p:cNvPr id="6" name="Fußzeilenplatzhalter 5"/>
          <p:cNvSpPr>
            <a:spLocks noGrp="1"/>
          </p:cNvSpPr>
          <p:nvPr>
            <p:ph type="ftr" sz="quarter" idx="10"/>
          </p:nvPr>
        </p:nvSpPr>
        <p:spPr>
          <a:xfrm>
            <a:off x="3575050" y="6492875"/>
            <a:ext cx="4654550" cy="365125"/>
          </a:xfrm>
        </p:spPr>
        <p:txBody>
          <a:bodyPr/>
          <a:lstStyle>
            <a:lvl1pPr>
              <a:defRPr/>
            </a:lvl1pPr>
          </a:lstStyle>
          <a:p>
            <a:pPr>
              <a:defRPr/>
            </a:pPr>
            <a:endParaRPr lang="de-DE"/>
          </a:p>
        </p:txBody>
      </p:sp>
      <p:sp>
        <p:nvSpPr>
          <p:cNvPr id="7" name="Foliennummernplatzhalter 6"/>
          <p:cNvSpPr>
            <a:spLocks noGrp="1"/>
          </p:cNvSpPr>
          <p:nvPr>
            <p:ph type="sldNum" sz="quarter" idx="11"/>
          </p:nvPr>
        </p:nvSpPr>
        <p:spPr/>
        <p:txBody>
          <a:bodyPr/>
          <a:lstStyle>
            <a:lvl1pPr>
              <a:defRPr/>
            </a:lvl1pPr>
          </a:lstStyle>
          <a:p>
            <a:pPr>
              <a:defRPr/>
            </a:pPr>
            <a:fld id="{D080A0E6-4FEE-4431-B82B-972F72E35CC2}" type="slidenum">
              <a:rPr lang="de-DE" altLang="de-DE"/>
              <a:pPr>
                <a:defRPr/>
              </a:pPr>
              <a:t>‹Nr.›</a:t>
            </a:fld>
            <a:endParaRPr lang="de-DE" altLang="de-DE"/>
          </a:p>
        </p:txBody>
      </p:sp>
    </p:spTree>
    <p:extLst>
      <p:ext uri="{BB962C8B-B14F-4D97-AF65-F5344CB8AC3E}">
        <p14:creationId xmlns:p14="http://schemas.microsoft.com/office/powerpoint/2010/main" val="2791479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hteck 10"/>
          <p:cNvSpPr>
            <a:spLocks noChangeArrowheads="1"/>
          </p:cNvSpPr>
          <p:nvPr userDrawn="1"/>
        </p:nvSpPr>
        <p:spPr bwMode="auto">
          <a:xfrm>
            <a:off x="0" y="6553200"/>
            <a:ext cx="9144000" cy="304800"/>
          </a:xfrm>
          <a:prstGeom prst="rect">
            <a:avLst/>
          </a:prstGeom>
          <a:gradFill rotWithShape="1">
            <a:gsLst>
              <a:gs pos="0">
                <a:srgbClr val="BE3737"/>
              </a:gs>
              <a:gs pos="11000">
                <a:srgbClr val="BE3737"/>
              </a:gs>
              <a:gs pos="100000">
                <a:srgbClr val="953735"/>
              </a:gs>
            </a:gsLst>
            <a:lin ang="5400000"/>
          </a:gradFill>
          <a:ln>
            <a:noFill/>
          </a:ln>
          <a:effectLst>
            <a:outerShdw blurRad="12700" dist="127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de-DE">
              <a:solidFill>
                <a:srgbClr val="FFFFFF"/>
              </a:solidFill>
              <a:latin typeface="Calibri" charset="0"/>
              <a:ea typeface="ＭＳ Ｐゴシック" charset="0"/>
              <a:cs typeface="ＭＳ Ｐゴシック" charset="0"/>
            </a:endParaRPr>
          </a:p>
        </p:txBody>
      </p:sp>
      <p:sp>
        <p:nvSpPr>
          <p:cNvPr id="10" name="Rechteck 9"/>
          <p:cNvSpPr/>
          <p:nvPr userDrawn="1"/>
        </p:nvSpPr>
        <p:spPr>
          <a:xfrm flipV="1">
            <a:off x="0" y="0"/>
            <a:ext cx="9144000" cy="6554788"/>
          </a:xfrm>
          <a:prstGeom prst="rect">
            <a:avLst/>
          </a:prstGeom>
          <a:gradFill>
            <a:gsLst>
              <a:gs pos="0">
                <a:schemeClr val="bg1">
                  <a:lumMod val="85000"/>
                </a:schemeClr>
              </a:gs>
              <a:gs pos="100000">
                <a:schemeClr val="bg1">
                  <a:lumMod val="95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a:solidFill>
                <a:srgbClr val="FFFFFF"/>
              </a:solidFill>
              <a:ea typeface="ＭＳ Ｐゴシック" charset="0"/>
              <a:cs typeface="ＭＳ Ｐゴシック" charset="0"/>
            </a:endParaRPr>
          </a:p>
        </p:txBody>
      </p:sp>
      <p:sp>
        <p:nvSpPr>
          <p:cNvPr id="1028" name="Titelplatzhalter 1"/>
          <p:cNvSpPr>
            <a:spLocks noGrp="1"/>
          </p:cNvSpPr>
          <p:nvPr>
            <p:ph type="title"/>
          </p:nvPr>
        </p:nvSpPr>
        <p:spPr bwMode="auto">
          <a:xfrm>
            <a:off x="457200" y="2022475"/>
            <a:ext cx="82296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AT" altLang="de-DE"/>
              <a:t>Mastertitelformat bearbeiten</a:t>
            </a:r>
            <a:endParaRPr lang="de-DE" altLang="de-DE"/>
          </a:p>
        </p:txBody>
      </p:sp>
      <p:sp>
        <p:nvSpPr>
          <p:cNvPr id="1029" name="Textplatzhalter 2"/>
          <p:cNvSpPr>
            <a:spLocks noGrp="1"/>
          </p:cNvSpPr>
          <p:nvPr>
            <p:ph type="body" idx="1"/>
          </p:nvPr>
        </p:nvSpPr>
        <p:spPr bwMode="auto">
          <a:xfrm>
            <a:off x="457200" y="2971800"/>
            <a:ext cx="8229600" cy="345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AT" altLang="de-DE"/>
              <a:t>Mastertextformat bearbeiten</a:t>
            </a:r>
          </a:p>
          <a:p>
            <a:pPr lvl="1"/>
            <a:r>
              <a:rPr lang="de-AT" altLang="de-DE"/>
              <a:t>Zweite Ebene</a:t>
            </a:r>
          </a:p>
          <a:p>
            <a:pPr lvl="2"/>
            <a:r>
              <a:rPr lang="de-AT" altLang="de-DE"/>
              <a:t>Dritte Ebene</a:t>
            </a:r>
          </a:p>
          <a:p>
            <a:pPr lvl="3"/>
            <a:r>
              <a:rPr lang="de-AT" altLang="de-DE"/>
              <a:t>Vierte Ebene</a:t>
            </a:r>
          </a:p>
          <a:p>
            <a:pPr lvl="4"/>
            <a:r>
              <a:rPr lang="de-AT" altLang="de-DE"/>
              <a:t>Fünfte Ebene</a:t>
            </a:r>
            <a:endParaRPr lang="de-DE" altLang="de-DE"/>
          </a:p>
        </p:txBody>
      </p:sp>
      <p:sp>
        <p:nvSpPr>
          <p:cNvPr id="5" name="Fußzeilenplatzhalter 4"/>
          <p:cNvSpPr>
            <a:spLocks noGrp="1"/>
          </p:cNvSpPr>
          <p:nvPr>
            <p:ph type="ftr" sz="quarter" idx="3"/>
          </p:nvPr>
        </p:nvSpPr>
        <p:spPr>
          <a:xfrm>
            <a:off x="5334000" y="6492875"/>
            <a:ext cx="2895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D9D9D9"/>
                </a:solidFill>
                <a:latin typeface="AccordLight" charset="0"/>
                <a:ea typeface="ＭＳ Ｐゴシック" charset="0"/>
                <a:cs typeface="AccordLight" charset="0"/>
              </a:defRPr>
            </a:lvl1pPr>
          </a:lstStyle>
          <a:p>
            <a:pPr>
              <a:defRPr/>
            </a:pPr>
            <a:endParaRPr lang="de-DE"/>
          </a:p>
        </p:txBody>
      </p:sp>
      <p:sp>
        <p:nvSpPr>
          <p:cNvPr id="6" name="Foliennummernplatzhalter 5"/>
          <p:cNvSpPr>
            <a:spLocks noGrp="1"/>
          </p:cNvSpPr>
          <p:nvPr>
            <p:ph type="sldNum" sz="quarter" idx="4"/>
          </p:nvPr>
        </p:nvSpPr>
        <p:spPr>
          <a:xfrm>
            <a:off x="8229600" y="6492875"/>
            <a:ext cx="457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D9D9D9"/>
                </a:solidFill>
                <a:latin typeface="AccordLight" panose="02000000000000000000" pitchFamily="50" charset="0"/>
              </a:defRPr>
            </a:lvl1pPr>
          </a:lstStyle>
          <a:p>
            <a:pPr>
              <a:defRPr/>
            </a:pPr>
            <a:fld id="{94E7CA90-C8A3-4D64-93EA-A1FB4C777093}" type="slidenum">
              <a:rPr lang="de-DE" altLang="de-DE"/>
              <a:pPr>
                <a:defRPr/>
              </a:pPr>
              <a:t>‹Nr.›</a:t>
            </a:fld>
            <a:endParaRPr lang="de-DE" altLang="de-DE"/>
          </a:p>
        </p:txBody>
      </p:sp>
      <p:cxnSp>
        <p:nvCxnSpPr>
          <p:cNvPr id="17" name="Gerade Verbindung 16"/>
          <p:cNvCxnSpPr/>
          <p:nvPr userDrawn="1"/>
        </p:nvCxnSpPr>
        <p:spPr>
          <a:xfrm>
            <a:off x="0" y="6551613"/>
            <a:ext cx="9144000" cy="1587"/>
          </a:xfrm>
          <a:prstGeom prst="line">
            <a:avLst/>
          </a:prstGeom>
          <a:ln w="12700" cap="rnd">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33" name="L-Form 17"/>
          <p:cNvSpPr>
            <a:spLocks/>
          </p:cNvSpPr>
          <p:nvPr userDrawn="1"/>
        </p:nvSpPr>
        <p:spPr bwMode="auto">
          <a:xfrm>
            <a:off x="4578350" y="0"/>
            <a:ext cx="4565650" cy="4495800"/>
          </a:xfrm>
          <a:custGeom>
            <a:avLst/>
            <a:gdLst>
              <a:gd name="T0" fmla="*/ 0 w 4565650"/>
              <a:gd name="T1" fmla="*/ 0 h 4495800"/>
              <a:gd name="T2" fmla="*/ 1847279 w 4565650"/>
              <a:gd name="T3" fmla="*/ 0 h 4495800"/>
              <a:gd name="T4" fmla="*/ 1847279 w 4565650"/>
              <a:gd name="T5" fmla="*/ 2895655 h 4495800"/>
              <a:gd name="T6" fmla="*/ 4565650 w 4565650"/>
              <a:gd name="T7" fmla="*/ 2895655 h 4495800"/>
              <a:gd name="T8" fmla="*/ 4565650 w 4565650"/>
              <a:gd name="T9" fmla="*/ 4495800 h 4495800"/>
              <a:gd name="T10" fmla="*/ 0 w 4565650"/>
              <a:gd name="T11" fmla="*/ 4495800 h 4495800"/>
              <a:gd name="T12" fmla="*/ 0 w 4565650"/>
              <a:gd name="T13" fmla="*/ 0 h 44958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65650" h="4495800">
                <a:moveTo>
                  <a:pt x="0" y="0"/>
                </a:moveTo>
                <a:lnTo>
                  <a:pt x="1847279" y="0"/>
                </a:lnTo>
                <a:lnTo>
                  <a:pt x="1847279" y="2895655"/>
                </a:lnTo>
                <a:lnTo>
                  <a:pt x="4565650" y="2895655"/>
                </a:lnTo>
                <a:lnTo>
                  <a:pt x="4565650" y="4495800"/>
                </a:lnTo>
                <a:lnTo>
                  <a:pt x="0" y="4495800"/>
                </a:lnTo>
                <a:lnTo>
                  <a:pt x="0" y="0"/>
                </a:lnTo>
                <a:close/>
              </a:path>
            </a:pathLst>
          </a:custGeom>
          <a:solidFill>
            <a:schemeClr val="bg1">
              <a:alpha val="10196"/>
            </a:schemeClr>
          </a:solidFill>
          <a:ln>
            <a:noFill/>
          </a:ln>
          <a:effectLst>
            <a:outerShdw dist="22987" dir="5400000" algn="tl" rotWithShape="0">
              <a:srgbClr val="000000">
                <a:alpha val="34998"/>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endParaRPr lang="de-DE"/>
          </a:p>
        </p:txBody>
      </p:sp>
    </p:spTree>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41" r:id="rId5"/>
    <p:sldLayoutId id="2147483935" r:id="rId6"/>
    <p:sldLayoutId id="2147483936" r:id="rId7"/>
    <p:sldLayoutId id="2147483937" r:id="rId8"/>
    <p:sldLayoutId id="2147483938" r:id="rId9"/>
    <p:sldLayoutId id="2147483939" r:id="rId10"/>
    <p:sldLayoutId id="2147483940" r:id="rId11"/>
  </p:sldLayoutIdLst>
  <p:hf hdr="0"/>
  <p:txStyles>
    <p:titleStyle>
      <a:lvl1pPr algn="l" defTabSz="457200" rtl="0" eaLnBrk="0" fontAlgn="base" hangingPunct="0">
        <a:spcBef>
          <a:spcPct val="0"/>
        </a:spcBef>
        <a:spcAft>
          <a:spcPct val="0"/>
        </a:spcAft>
        <a:defRPr sz="3600" kern="1200">
          <a:solidFill>
            <a:srgbClr val="BE3737"/>
          </a:solidFill>
          <a:latin typeface="AccordLight"/>
          <a:ea typeface="ＭＳ Ｐゴシック" charset="0"/>
          <a:cs typeface="AccordLight"/>
        </a:defRPr>
      </a:lvl1pPr>
      <a:lvl2pPr algn="l" defTabSz="457200" rtl="0" eaLnBrk="0" fontAlgn="base" hangingPunct="0">
        <a:spcBef>
          <a:spcPct val="0"/>
        </a:spcBef>
        <a:spcAft>
          <a:spcPct val="0"/>
        </a:spcAft>
        <a:defRPr sz="3600">
          <a:solidFill>
            <a:srgbClr val="BE3737"/>
          </a:solidFill>
          <a:latin typeface="AccordLight" charset="0"/>
          <a:ea typeface="ＭＳ Ｐゴシック" charset="0"/>
          <a:cs typeface="AccordLight" panose="02000000000000000000" pitchFamily="50" charset="0"/>
        </a:defRPr>
      </a:lvl2pPr>
      <a:lvl3pPr algn="l" defTabSz="457200" rtl="0" eaLnBrk="0" fontAlgn="base" hangingPunct="0">
        <a:spcBef>
          <a:spcPct val="0"/>
        </a:spcBef>
        <a:spcAft>
          <a:spcPct val="0"/>
        </a:spcAft>
        <a:defRPr sz="3600">
          <a:solidFill>
            <a:srgbClr val="BE3737"/>
          </a:solidFill>
          <a:latin typeface="AccordLight" charset="0"/>
          <a:ea typeface="ＭＳ Ｐゴシック" charset="0"/>
          <a:cs typeface="AccordLight" panose="02000000000000000000" pitchFamily="50" charset="0"/>
        </a:defRPr>
      </a:lvl3pPr>
      <a:lvl4pPr algn="l" defTabSz="457200" rtl="0" eaLnBrk="0" fontAlgn="base" hangingPunct="0">
        <a:spcBef>
          <a:spcPct val="0"/>
        </a:spcBef>
        <a:spcAft>
          <a:spcPct val="0"/>
        </a:spcAft>
        <a:defRPr sz="3600">
          <a:solidFill>
            <a:srgbClr val="BE3737"/>
          </a:solidFill>
          <a:latin typeface="AccordLight" charset="0"/>
          <a:ea typeface="ＭＳ Ｐゴシック" charset="0"/>
          <a:cs typeface="AccordLight" panose="02000000000000000000" pitchFamily="50" charset="0"/>
        </a:defRPr>
      </a:lvl4pPr>
      <a:lvl5pPr algn="l" defTabSz="457200" rtl="0" eaLnBrk="0" fontAlgn="base" hangingPunct="0">
        <a:spcBef>
          <a:spcPct val="0"/>
        </a:spcBef>
        <a:spcAft>
          <a:spcPct val="0"/>
        </a:spcAft>
        <a:defRPr sz="3600">
          <a:solidFill>
            <a:srgbClr val="BE3737"/>
          </a:solidFill>
          <a:latin typeface="AccordLight" charset="0"/>
          <a:ea typeface="ＭＳ Ｐゴシック" charset="0"/>
          <a:cs typeface="AccordLight" panose="02000000000000000000" pitchFamily="50" charset="0"/>
        </a:defRPr>
      </a:lvl5pPr>
      <a:lvl6pPr marL="457200" algn="l" defTabSz="457200" rtl="0" fontAlgn="base">
        <a:spcBef>
          <a:spcPct val="0"/>
        </a:spcBef>
        <a:spcAft>
          <a:spcPct val="0"/>
        </a:spcAft>
        <a:defRPr sz="3600">
          <a:solidFill>
            <a:srgbClr val="BE3737"/>
          </a:solidFill>
          <a:latin typeface="AccordLight" charset="0"/>
          <a:ea typeface="ＭＳ Ｐゴシック" charset="0"/>
        </a:defRPr>
      </a:lvl6pPr>
      <a:lvl7pPr marL="914400" algn="l" defTabSz="457200" rtl="0" fontAlgn="base">
        <a:spcBef>
          <a:spcPct val="0"/>
        </a:spcBef>
        <a:spcAft>
          <a:spcPct val="0"/>
        </a:spcAft>
        <a:defRPr sz="3600">
          <a:solidFill>
            <a:srgbClr val="BE3737"/>
          </a:solidFill>
          <a:latin typeface="AccordLight" charset="0"/>
          <a:ea typeface="ＭＳ Ｐゴシック" charset="0"/>
        </a:defRPr>
      </a:lvl7pPr>
      <a:lvl8pPr marL="1371600" algn="l" defTabSz="457200" rtl="0" fontAlgn="base">
        <a:spcBef>
          <a:spcPct val="0"/>
        </a:spcBef>
        <a:spcAft>
          <a:spcPct val="0"/>
        </a:spcAft>
        <a:defRPr sz="3600">
          <a:solidFill>
            <a:srgbClr val="BE3737"/>
          </a:solidFill>
          <a:latin typeface="AccordLight" charset="0"/>
          <a:ea typeface="ＭＳ Ｐゴシック" charset="0"/>
        </a:defRPr>
      </a:lvl8pPr>
      <a:lvl9pPr marL="1828800" algn="l" defTabSz="457200" rtl="0" fontAlgn="base">
        <a:spcBef>
          <a:spcPct val="0"/>
        </a:spcBef>
        <a:spcAft>
          <a:spcPct val="0"/>
        </a:spcAft>
        <a:defRPr sz="3600">
          <a:solidFill>
            <a:srgbClr val="BE3737"/>
          </a:solidFill>
          <a:latin typeface="AccordLight" charset="0"/>
          <a:ea typeface="ＭＳ Ｐゴシック" charset="0"/>
        </a:defRPr>
      </a:lvl9pPr>
    </p:titleStyle>
    <p:bodyStyle>
      <a:lvl1pPr marL="342900" indent="-342900" algn="l" defTabSz="457200" rtl="0" eaLnBrk="0" fontAlgn="base" hangingPunct="0">
        <a:spcBef>
          <a:spcPct val="20000"/>
        </a:spcBef>
        <a:spcAft>
          <a:spcPct val="0"/>
        </a:spcAft>
        <a:buFont typeface="Wingdings" panose="05000000000000000000" pitchFamily="2" charset="2"/>
        <a:buChar char="§"/>
        <a:defRPr sz="3200" kern="1200">
          <a:solidFill>
            <a:srgbClr val="7F7F7F"/>
          </a:solidFill>
          <a:latin typeface="AccordLight"/>
          <a:ea typeface="ＭＳ Ｐゴシック" charset="0"/>
          <a:cs typeface="AccordLight"/>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7F7F7F"/>
          </a:solidFill>
          <a:latin typeface="AccordLight"/>
          <a:ea typeface="ＭＳ Ｐゴシック" charset="0"/>
          <a:cs typeface="AccordLight"/>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7F7F7F"/>
          </a:solidFill>
          <a:latin typeface="AccordLight"/>
          <a:ea typeface="ＭＳ Ｐゴシック" charset="0"/>
          <a:cs typeface="AccordLight"/>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7F7F7F"/>
          </a:solidFill>
          <a:latin typeface="AccordLight"/>
          <a:ea typeface="ＭＳ Ｐゴシック" charset="0"/>
          <a:cs typeface="AccordLight"/>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7F7F7F"/>
          </a:solidFill>
          <a:latin typeface="AccordLight"/>
          <a:ea typeface="ＭＳ Ｐゴシック" charset="0"/>
          <a:cs typeface="Accord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servizi.lavoro.gov.it/runts/it-it/"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provinz.bz.it/familie-soziales-gemeinschaft/dritter-sektor/rechtspersoenlichkeit.asp"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ußzeilenplatzhalt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endParaRPr lang="de-DE" altLang="de-DE" sz="1200">
              <a:solidFill>
                <a:srgbClr val="D9D9D9"/>
              </a:solidFill>
            </a:endParaRPr>
          </a:p>
        </p:txBody>
      </p:sp>
      <p:sp>
        <p:nvSpPr>
          <p:cNvPr id="14339" name="Foliennummernplatzhalt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D96013B1-C2A8-48BE-9772-C14A65D0A0D8}" type="slidenum">
              <a:rPr lang="de-DE" altLang="de-DE" sz="1200" smtClean="0">
                <a:solidFill>
                  <a:srgbClr val="D9D9D9"/>
                </a:solidFill>
              </a:rPr>
              <a:pPr>
                <a:spcBef>
                  <a:spcPct val="0"/>
                </a:spcBef>
                <a:buFontTx/>
                <a:buNone/>
              </a:pPr>
              <a:t>1</a:t>
            </a:fld>
            <a:endParaRPr lang="de-DE" altLang="de-DE" sz="1200">
              <a:solidFill>
                <a:srgbClr val="D9D9D9"/>
              </a:solidFill>
            </a:endParaRPr>
          </a:p>
        </p:txBody>
      </p:sp>
      <p:sp>
        <p:nvSpPr>
          <p:cNvPr id="6" name="Titel 5"/>
          <p:cNvSpPr txBox="1">
            <a:spLocks/>
          </p:cNvSpPr>
          <p:nvPr/>
        </p:nvSpPr>
        <p:spPr bwMode="auto">
          <a:xfrm>
            <a:off x="685800" y="1863725"/>
            <a:ext cx="77724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90000" lnSpcReduction="10000"/>
          </a:bodyPr>
          <a:lstStyle>
            <a:lvl1pPr algn="l" defTabSz="457200" rtl="0" eaLnBrk="0" fontAlgn="base" hangingPunct="0">
              <a:spcBef>
                <a:spcPct val="0"/>
              </a:spcBef>
              <a:spcAft>
                <a:spcPct val="0"/>
              </a:spcAft>
              <a:defRPr sz="3600" kern="1200">
                <a:solidFill>
                  <a:srgbClr val="BE3737"/>
                </a:solidFill>
                <a:latin typeface="AccordLight"/>
                <a:ea typeface="ＭＳ Ｐゴシック" panose="020B0600070205080204" pitchFamily="34" charset="-128"/>
                <a:cs typeface="AccordLight"/>
              </a:defRPr>
            </a:lvl1pPr>
            <a:lvl2pPr algn="l" defTabSz="457200" rtl="0" eaLnBrk="0" fontAlgn="base" hangingPunct="0">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cs typeface="AccordLight" panose="02000000000000000000" pitchFamily="50" charset="0"/>
              </a:defRPr>
            </a:lvl2pPr>
            <a:lvl3pPr algn="l" defTabSz="457200" rtl="0" eaLnBrk="0" fontAlgn="base" hangingPunct="0">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cs typeface="AccordLight" panose="02000000000000000000" pitchFamily="50" charset="0"/>
              </a:defRPr>
            </a:lvl3pPr>
            <a:lvl4pPr algn="l" defTabSz="457200" rtl="0" eaLnBrk="0" fontAlgn="base" hangingPunct="0">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cs typeface="AccordLight" panose="02000000000000000000" pitchFamily="50" charset="0"/>
              </a:defRPr>
            </a:lvl4pPr>
            <a:lvl5pPr algn="l" defTabSz="457200" rtl="0" eaLnBrk="0" fontAlgn="base" hangingPunct="0">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457200" algn="l" defTabSz="457200" rtl="0" fontAlgn="base">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defRPr>
            </a:lvl6pPr>
            <a:lvl7pPr marL="914400" algn="l" defTabSz="457200" rtl="0" fontAlgn="base">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defRPr>
            </a:lvl7pPr>
            <a:lvl8pPr marL="1371600" algn="l" defTabSz="457200" rtl="0" fontAlgn="base">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defRPr>
            </a:lvl8pPr>
            <a:lvl9pPr marL="1828800" algn="l" defTabSz="457200" rtl="0" fontAlgn="base">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defRPr>
            </a:lvl9pPr>
          </a:lstStyle>
          <a:p>
            <a:pPr algn="ctr" eaLnBrk="1" hangingPunct="1">
              <a:defRPr/>
            </a:pPr>
            <a:endParaRPr lang="de-DE" altLang="de-DE" sz="6000" b="1" baseline="30000" dirty="0">
              <a:solidFill>
                <a:srgbClr val="FF0000"/>
              </a:solidFill>
              <a:latin typeface="+mj-lt"/>
              <a:cs typeface="AccordLight" panose="02000000000000000000" pitchFamily="50" charset="0"/>
            </a:endParaRPr>
          </a:p>
          <a:p>
            <a:pPr algn="ctr" eaLnBrk="1" hangingPunct="1">
              <a:defRPr/>
            </a:pPr>
            <a:r>
              <a:rPr lang="de-DE" altLang="de-DE" sz="6000" b="1" baseline="30000" dirty="0">
                <a:solidFill>
                  <a:srgbClr val="FF0000"/>
                </a:solidFill>
                <a:latin typeface="+mj-lt"/>
                <a:cs typeface="AccordLight" panose="02000000000000000000" pitchFamily="50" charset="0"/>
              </a:rPr>
              <a:t>SEMINAR VEREINSMANAGEMENT</a:t>
            </a:r>
          </a:p>
          <a:p>
            <a:pPr algn="ctr" eaLnBrk="1" hangingPunct="1">
              <a:defRPr/>
            </a:pPr>
            <a:br>
              <a:rPr lang="de-DE" altLang="de-DE" sz="6000" b="1" baseline="30000" dirty="0">
                <a:solidFill>
                  <a:srgbClr val="FF0000"/>
                </a:solidFill>
                <a:latin typeface="+mj-lt"/>
                <a:cs typeface="AccordLight" panose="02000000000000000000" pitchFamily="50" charset="0"/>
              </a:rPr>
            </a:br>
            <a:r>
              <a:rPr lang="de-DE" altLang="de-DE" sz="6000" b="1" baseline="30000" dirty="0">
                <a:solidFill>
                  <a:srgbClr val="FF0000"/>
                </a:solidFill>
                <a:latin typeface="+mj-lt"/>
                <a:cs typeface="AccordLight" panose="02000000000000000000" pitchFamily="50" charset="0"/>
              </a:rPr>
              <a:t>FÜR OBLEUTE UND VEREINSKASSIERE</a:t>
            </a:r>
            <a:br>
              <a:rPr lang="de-DE" altLang="de-DE" sz="6000" baseline="30000" dirty="0">
                <a:solidFill>
                  <a:srgbClr val="FF0000"/>
                </a:solidFill>
                <a:latin typeface="+mj-lt"/>
                <a:cs typeface="AccordLight" panose="02000000000000000000" pitchFamily="50" charset="0"/>
              </a:rPr>
            </a:br>
            <a:endParaRPr lang="de-DE" altLang="de-DE" dirty="0">
              <a:solidFill>
                <a:srgbClr val="FF0000"/>
              </a:solidFill>
              <a:latin typeface="+mj-lt"/>
              <a:cs typeface="AccordLight" panose="02000000000000000000" pitchFamily="50" charset="0"/>
            </a:endParaRPr>
          </a:p>
        </p:txBody>
      </p:sp>
      <p:sp>
        <p:nvSpPr>
          <p:cNvPr id="7" name="Untertitel 6"/>
          <p:cNvSpPr txBox="1">
            <a:spLocks/>
          </p:cNvSpPr>
          <p:nvPr/>
        </p:nvSpPr>
        <p:spPr bwMode="auto">
          <a:xfrm>
            <a:off x="1371600" y="3736975"/>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defTabSz="457200" rtl="0" eaLnBrk="0" fontAlgn="base" hangingPunct="0">
              <a:spcBef>
                <a:spcPct val="20000"/>
              </a:spcBef>
              <a:spcAft>
                <a:spcPct val="0"/>
              </a:spcAft>
              <a:buFont typeface="Wingdings" panose="05000000000000000000" pitchFamily="2" charset="2"/>
              <a:buChar char="§"/>
              <a:defRPr sz="3200" kern="1200">
                <a:solidFill>
                  <a:srgbClr val="7F7F7F"/>
                </a:solidFill>
                <a:latin typeface="AccordLight"/>
                <a:ea typeface="ＭＳ Ｐゴシック" panose="020B0600070205080204" pitchFamily="34" charset="-128"/>
                <a:cs typeface="AccordLight"/>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7F7F7F"/>
                </a:solidFill>
                <a:latin typeface="AccordLight"/>
                <a:ea typeface="ＭＳ Ｐゴシック" panose="020B0600070205080204" pitchFamily="34" charset="-128"/>
                <a:cs typeface="AccordLight"/>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7F7F7F"/>
                </a:solidFill>
                <a:latin typeface="AccordLight"/>
                <a:ea typeface="ＭＳ Ｐゴシック" panose="020B0600070205080204" pitchFamily="34" charset="-128"/>
                <a:cs typeface="AccordLight"/>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7F7F7F"/>
                </a:solidFill>
                <a:latin typeface="AccordLight"/>
                <a:ea typeface="ＭＳ Ｐゴシック" panose="020B0600070205080204" pitchFamily="34" charset="-128"/>
                <a:cs typeface="AccordLight"/>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7F7F7F"/>
                </a:solidFill>
                <a:latin typeface="AccordLight"/>
                <a:ea typeface="ＭＳ Ｐゴシック" panose="020B0600070205080204" pitchFamily="34" charset="-128"/>
                <a:cs typeface="Accord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gn="ctr" eaLnBrk="1" hangingPunct="1">
              <a:buFontTx/>
              <a:buChar char="-"/>
              <a:defRPr/>
            </a:pPr>
            <a:endParaRPr lang="de-DE" altLang="de-DE" sz="3600" b="1" baseline="30000" dirty="0">
              <a:solidFill>
                <a:srgbClr val="F2F2F2"/>
              </a:solidFill>
              <a:latin typeface="+mj-lt"/>
              <a:cs typeface="AccordLight" panose="02000000000000000000" pitchFamily="50" charset="0"/>
            </a:endParaRPr>
          </a:p>
          <a:p>
            <a:pPr marL="0" indent="0" algn="ctr" eaLnBrk="1" hangingPunct="1">
              <a:buFont typeface="Wingdings" panose="05000000000000000000" pitchFamily="2" charset="2"/>
              <a:buNone/>
              <a:defRPr/>
            </a:pPr>
            <a:r>
              <a:rPr lang="de-DE" altLang="de-DE" sz="3600" b="1" baseline="30000" dirty="0">
                <a:solidFill>
                  <a:schemeClr val="tx1"/>
                </a:solidFill>
                <a:latin typeface="+mj-lt"/>
                <a:cs typeface="AccordLight" panose="02000000000000000000" pitchFamily="50" charset="0"/>
              </a:rPr>
              <a:t>VORTRAG JÄNNER</a:t>
            </a:r>
            <a:r>
              <a:rPr lang="de-DE" altLang="de-DE" sz="3600" b="1" dirty="0">
                <a:solidFill>
                  <a:schemeClr val="tx1"/>
                </a:solidFill>
                <a:latin typeface="+mj-lt"/>
                <a:cs typeface="AccordLight" panose="02000000000000000000" pitchFamily="50" charset="0"/>
              </a:rPr>
              <a:t> </a:t>
            </a:r>
            <a:r>
              <a:rPr lang="de-DE" altLang="de-DE" sz="3600" b="1" baseline="30000" dirty="0">
                <a:solidFill>
                  <a:schemeClr val="tx1"/>
                </a:solidFill>
                <a:latin typeface="+mj-lt"/>
                <a:cs typeface="AccordLight" panose="02000000000000000000" pitchFamily="50" charset="0"/>
              </a:rPr>
              <a:t>2026</a:t>
            </a:r>
          </a:p>
          <a:p>
            <a:pPr marL="457200" indent="-457200" eaLnBrk="1" hangingPunct="1">
              <a:buFontTx/>
              <a:buChar char="-"/>
              <a:defRPr/>
            </a:pPr>
            <a:endParaRPr lang="de-DE" altLang="de-DE" sz="3000" dirty="0">
              <a:solidFill>
                <a:srgbClr val="F2F2F2"/>
              </a:solidFill>
              <a:latin typeface="+mj-lt"/>
              <a:cs typeface="AccordLight" panose="02000000000000000000" pitchFamily="50" charset="0"/>
            </a:endParaRPr>
          </a:p>
        </p:txBody>
      </p:sp>
      <p:sp>
        <p:nvSpPr>
          <p:cNvPr id="14342" name="Textfeld 10"/>
          <p:cNvSpPr txBox="1">
            <a:spLocks noChangeArrowheads="1"/>
          </p:cNvSpPr>
          <p:nvPr/>
        </p:nvSpPr>
        <p:spPr bwMode="auto">
          <a:xfrm>
            <a:off x="0" y="0"/>
            <a:ext cx="9144000" cy="1511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eaLnBrk="1" hangingPunct="1">
              <a:spcBef>
                <a:spcPct val="0"/>
              </a:spcBef>
              <a:buFontTx/>
              <a:buNone/>
            </a:pPr>
            <a:endParaRPr lang="de-DE" altLang="de-DE" sz="1800">
              <a:solidFill>
                <a:schemeClr val="tx1"/>
              </a:solidFill>
              <a:latin typeface="Arial" panose="020B0604020202020204" pitchFamily="34" charset="0"/>
            </a:endParaRPr>
          </a:p>
        </p:txBody>
      </p:sp>
      <p:sp>
        <p:nvSpPr>
          <p:cNvPr id="14343" name="Textfeld 12"/>
          <p:cNvSpPr txBox="1">
            <a:spLocks noChangeArrowheads="1"/>
          </p:cNvSpPr>
          <p:nvPr/>
        </p:nvSpPr>
        <p:spPr bwMode="auto">
          <a:xfrm>
            <a:off x="0" y="5300663"/>
            <a:ext cx="9144000" cy="15573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eaLnBrk="1" hangingPunct="1">
              <a:spcBef>
                <a:spcPct val="0"/>
              </a:spcBef>
              <a:buFontTx/>
              <a:buNone/>
            </a:pPr>
            <a:endParaRPr lang="de-DE" altLang="de-DE" sz="1800">
              <a:solidFill>
                <a:schemeClr val="tx1"/>
              </a:solidFill>
              <a:latin typeface="Arial" panose="020B0604020202020204" pitchFamily="34" charset="0"/>
            </a:endParaRPr>
          </a:p>
        </p:txBody>
      </p:sp>
      <p:sp>
        <p:nvSpPr>
          <p:cNvPr id="14345" name="Textfeld 13"/>
          <p:cNvSpPr txBox="1">
            <a:spLocks noChangeArrowheads="1"/>
          </p:cNvSpPr>
          <p:nvPr/>
        </p:nvSpPr>
        <p:spPr bwMode="auto">
          <a:xfrm>
            <a:off x="6511925" y="6478588"/>
            <a:ext cx="25209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eaLnBrk="1" hangingPunct="1">
              <a:spcBef>
                <a:spcPct val="0"/>
              </a:spcBef>
              <a:buFontTx/>
              <a:buNone/>
            </a:pPr>
            <a:r>
              <a:rPr lang="de-DE" altLang="de-DE" sz="1400" dirty="0">
                <a:solidFill>
                  <a:schemeClr val="tx1"/>
                </a:solidFill>
                <a:latin typeface="+mj-lt"/>
              </a:rPr>
              <a:t>Aktualisiert: Jänner 2026</a:t>
            </a:r>
          </a:p>
        </p:txBody>
      </p:sp>
      <p:sp>
        <p:nvSpPr>
          <p:cNvPr id="14346" name="Textfeld 14"/>
          <p:cNvSpPr txBox="1">
            <a:spLocks noChangeArrowheads="1"/>
          </p:cNvSpPr>
          <p:nvPr/>
        </p:nvSpPr>
        <p:spPr bwMode="auto">
          <a:xfrm>
            <a:off x="3490913" y="5387975"/>
            <a:ext cx="25209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eaLnBrk="1" hangingPunct="1">
              <a:spcBef>
                <a:spcPct val="0"/>
              </a:spcBef>
              <a:buFontTx/>
              <a:buNone/>
            </a:pPr>
            <a:r>
              <a:rPr lang="de-DE" altLang="de-DE" sz="1600" dirty="0">
                <a:solidFill>
                  <a:schemeClr val="tx1"/>
                </a:solidFill>
                <a:latin typeface="+mj-lt"/>
              </a:rPr>
              <a:t>in Zusammenarbeit mit</a:t>
            </a:r>
          </a:p>
        </p:txBody>
      </p:sp>
      <p:grpSp>
        <p:nvGrpSpPr>
          <p:cNvPr id="14347" name="Gruppieren 14"/>
          <p:cNvGrpSpPr>
            <a:grpSpLocks/>
          </p:cNvGrpSpPr>
          <p:nvPr/>
        </p:nvGrpSpPr>
        <p:grpSpPr bwMode="auto">
          <a:xfrm>
            <a:off x="3298825" y="5800725"/>
            <a:ext cx="2546350" cy="866775"/>
            <a:chOff x="0" y="0"/>
            <a:chExt cx="2545715" cy="866775"/>
          </a:xfrm>
        </p:grpSpPr>
        <p:sp>
          <p:nvSpPr>
            <p:cNvPr id="16" name="Rechteck 15"/>
            <p:cNvSpPr/>
            <p:nvPr/>
          </p:nvSpPr>
          <p:spPr>
            <a:xfrm>
              <a:off x="0" y="19050"/>
              <a:ext cx="2545715" cy="847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de-DE"/>
            </a:p>
          </p:txBody>
        </p:sp>
        <p:pic>
          <p:nvPicPr>
            <p:cNvPr id="14349" name="Grafik 16" descr="F:\Nashua\MagdalenaH\Zoig\Logo\Kanzlei\vektordateien\ka_briefpapier_RZ_logo-01.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52666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Grafik 1">
            <a:extLst>
              <a:ext uri="{FF2B5EF4-FFF2-40B4-BE49-F238E27FC236}">
                <a16:creationId xmlns:a16="http://schemas.microsoft.com/office/drawing/2014/main" id="{D963CBC5-3EC8-7C61-CAF9-AE21C26A12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3305" y="140664"/>
            <a:ext cx="1298333" cy="19125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2. Agentur der Einnahmen</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Anmeldung Onlinedienst „</a:t>
            </a:r>
            <a:r>
              <a:rPr lang="de-DE" altLang="de-DE" sz="3000" dirty="0" err="1">
                <a:solidFill>
                  <a:srgbClr val="BE3737"/>
                </a:solidFill>
                <a:latin typeface="+mj-lt"/>
                <a:ea typeface="ＭＳ Ｐゴシック" panose="020B0600070205080204" pitchFamily="34" charset="-128"/>
                <a:cs typeface="AccordLight" panose="02000000000000000000" pitchFamily="50" charset="0"/>
              </a:rPr>
              <a:t>Cassetto</a:t>
            </a:r>
            <a:r>
              <a:rPr lang="de-DE" altLang="de-DE" sz="3000" dirty="0">
                <a:solidFill>
                  <a:srgbClr val="BE3737"/>
                </a:solidFill>
                <a:latin typeface="+mj-lt"/>
                <a:ea typeface="ＭＳ Ｐゴシック" panose="020B0600070205080204" pitchFamily="34" charset="-128"/>
                <a:cs typeface="AccordLight" panose="02000000000000000000" pitchFamily="50" charset="0"/>
              </a:rPr>
              <a:t> </a:t>
            </a:r>
            <a:r>
              <a:rPr lang="de-DE" altLang="de-DE" sz="3000" dirty="0" err="1">
                <a:solidFill>
                  <a:srgbClr val="BE3737"/>
                </a:solidFill>
                <a:latin typeface="+mj-lt"/>
                <a:ea typeface="ＭＳ Ｐゴシック" panose="020B0600070205080204" pitchFamily="34" charset="-128"/>
                <a:cs typeface="AccordLight" panose="02000000000000000000" pitchFamily="50" charset="0"/>
              </a:rPr>
              <a:t>fiscale</a:t>
            </a:r>
            <a:r>
              <a:rPr lang="de-DE" altLang="de-DE" sz="3000" dirty="0">
                <a:solidFill>
                  <a:srgbClr val="BE3737"/>
                </a:solidFill>
                <a:latin typeface="+mj-lt"/>
                <a:ea typeface="ＭＳ Ｐゴシック" panose="020B0600070205080204" pitchFamily="34" charset="-128"/>
                <a:cs typeface="AccordLight" panose="02000000000000000000" pitchFamily="50" charset="0"/>
              </a:rPr>
              <a:t>“</a:t>
            </a:r>
          </a:p>
        </p:txBody>
      </p:sp>
      <p:sp>
        <p:nvSpPr>
          <p:cNvPr id="35843"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152A66D3-F4F8-4070-B288-82508F31FE31}" type="slidenum">
              <a:rPr lang="de-DE" altLang="de-DE" sz="1200" smtClean="0">
                <a:solidFill>
                  <a:srgbClr val="D9D9D9"/>
                </a:solidFill>
                <a:latin typeface="+mj-lt"/>
              </a:rPr>
              <a:pPr>
                <a:spcBef>
                  <a:spcPct val="0"/>
                </a:spcBef>
                <a:buFontTx/>
                <a:buNone/>
              </a:pPr>
              <a:t>10</a:t>
            </a:fld>
            <a:endParaRPr lang="de-DE" altLang="de-DE" sz="1200">
              <a:solidFill>
                <a:srgbClr val="D9D9D9"/>
              </a:solidFill>
              <a:latin typeface="+mj-lt"/>
            </a:endParaRPr>
          </a:p>
        </p:txBody>
      </p:sp>
      <p:sp>
        <p:nvSpPr>
          <p:cNvPr id="35844"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35845" name="Text Box 6"/>
          <p:cNvSpPr txBox="1">
            <a:spLocks noChangeArrowheads="1"/>
          </p:cNvSpPr>
          <p:nvPr/>
        </p:nvSpPr>
        <p:spPr bwMode="auto">
          <a:xfrm>
            <a:off x="492125" y="1160463"/>
            <a:ext cx="8061325"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sz="2000" b="1" dirty="0" err="1">
                <a:latin typeface="+mj-lt"/>
              </a:rPr>
              <a:t>Cassetto</a:t>
            </a:r>
            <a:r>
              <a:rPr lang="de-DE" altLang="de-DE" sz="2000" b="1" dirty="0">
                <a:latin typeface="+mj-lt"/>
              </a:rPr>
              <a:t> </a:t>
            </a:r>
            <a:r>
              <a:rPr lang="de-DE" altLang="de-DE" sz="2000" b="1" dirty="0" err="1">
                <a:latin typeface="+mj-lt"/>
              </a:rPr>
              <a:t>fiscale</a:t>
            </a:r>
            <a:endParaRPr lang="de-DE" altLang="de-DE" sz="2000" dirty="0">
              <a:latin typeface="+mj-lt"/>
            </a:endParaRPr>
          </a:p>
          <a:p>
            <a:pPr lvl="1" algn="just" eaLnBrk="1" hangingPunct="1">
              <a:buFont typeface="Arial" panose="020B0604020202020204" pitchFamily="34" charset="0"/>
              <a:buChar char="•"/>
            </a:pPr>
            <a:r>
              <a:rPr lang="de-DE" altLang="de-DE" dirty="0">
                <a:latin typeface="+mn-lt"/>
              </a:rPr>
              <a:t>Anmeldung beim Steueramt</a:t>
            </a:r>
          </a:p>
          <a:p>
            <a:pPr lvl="1" algn="just" eaLnBrk="1" hangingPunct="1">
              <a:buFont typeface="Arial" panose="020B0604020202020204" pitchFamily="34" charset="0"/>
              <a:buChar char="•"/>
            </a:pPr>
            <a:r>
              <a:rPr lang="de-DE" altLang="de-DE" dirty="0">
                <a:latin typeface="+mn-lt"/>
              </a:rPr>
              <a:t>Einsicht in alle Meldungen und Erklärungen des Vereins</a:t>
            </a:r>
          </a:p>
          <a:p>
            <a:pPr lvl="1" algn="just" eaLnBrk="1" hangingPunct="1">
              <a:buFont typeface="Arial" panose="020B0604020202020204" pitchFamily="34" charset="0"/>
              <a:buChar char="•"/>
            </a:pPr>
            <a:r>
              <a:rPr lang="de-DE" altLang="de-DE" dirty="0">
                <a:latin typeface="+mn-lt"/>
              </a:rPr>
              <a:t>Abrufen der gesamten F24 Zahlungen</a:t>
            </a:r>
          </a:p>
          <a:p>
            <a:pPr lvl="1" algn="just" eaLnBrk="1" hangingPunct="1">
              <a:buFont typeface="Arial" panose="020B0604020202020204" pitchFamily="34" charset="0"/>
              <a:buChar char="•"/>
            </a:pPr>
            <a:endParaRPr lang="de-DE" altLang="de-DE" sz="2000" dirty="0">
              <a:latin typeface="+mj-lt"/>
            </a:endParaRPr>
          </a:p>
          <a:p>
            <a:pPr algn="just" eaLnBrk="1" hangingPunct="1">
              <a:buFont typeface="Arial" panose="020B0604020202020204" pitchFamily="34" charset="0"/>
              <a:buChar char="•"/>
            </a:pPr>
            <a:r>
              <a:rPr lang="de-DE" altLang="de-DE" sz="2000" b="1" dirty="0" err="1">
                <a:latin typeface="+mj-lt"/>
              </a:rPr>
              <a:t>Cassetto</a:t>
            </a:r>
            <a:r>
              <a:rPr lang="de-DE" altLang="de-DE" sz="2000" b="1" dirty="0">
                <a:latin typeface="+mj-lt"/>
              </a:rPr>
              <a:t> „</a:t>
            </a:r>
            <a:r>
              <a:rPr lang="de-DE" altLang="de-DE" sz="2000" b="1" dirty="0" err="1">
                <a:latin typeface="+mj-lt"/>
              </a:rPr>
              <a:t>Fattura</a:t>
            </a:r>
            <a:r>
              <a:rPr lang="de-DE" altLang="de-DE" sz="2000" b="1" dirty="0">
                <a:latin typeface="+mj-lt"/>
              </a:rPr>
              <a:t> </a:t>
            </a:r>
            <a:r>
              <a:rPr lang="de-DE" altLang="de-DE" sz="2000" b="1" dirty="0" err="1">
                <a:latin typeface="+mj-lt"/>
              </a:rPr>
              <a:t>elettronica</a:t>
            </a:r>
            <a:r>
              <a:rPr lang="de-DE" altLang="de-DE" sz="2000" b="1" dirty="0">
                <a:latin typeface="+mj-lt"/>
              </a:rPr>
              <a:t> e </a:t>
            </a:r>
            <a:r>
              <a:rPr lang="de-DE" altLang="de-DE" sz="2000" b="1" dirty="0" err="1">
                <a:latin typeface="+mj-lt"/>
              </a:rPr>
              <a:t>corrispettivi</a:t>
            </a:r>
            <a:r>
              <a:rPr lang="de-DE" altLang="de-DE" sz="2000" b="1" dirty="0">
                <a:latin typeface="+mj-lt"/>
              </a:rPr>
              <a:t> </a:t>
            </a:r>
            <a:r>
              <a:rPr lang="de-DE" altLang="de-DE" sz="2000" b="1" dirty="0" err="1">
                <a:latin typeface="+mj-lt"/>
              </a:rPr>
              <a:t>telematici</a:t>
            </a:r>
            <a:r>
              <a:rPr lang="de-DE" altLang="de-DE" sz="2000" b="1" dirty="0">
                <a:latin typeface="+mj-lt"/>
              </a:rPr>
              <a:t>“</a:t>
            </a:r>
          </a:p>
          <a:p>
            <a:pPr lvl="1" algn="just" eaLnBrk="1" hangingPunct="1">
              <a:buFont typeface="Arial" panose="020B0604020202020204" pitchFamily="34" charset="0"/>
              <a:buChar char="•"/>
            </a:pPr>
            <a:r>
              <a:rPr lang="de-DE" altLang="de-DE" dirty="0">
                <a:latin typeface="+mj-lt"/>
              </a:rPr>
              <a:t>Einsicht aller erhalten und ausgestellten elektronischen Rechnungen in XML-Format; </a:t>
            </a:r>
          </a:p>
          <a:p>
            <a:pPr lvl="1" algn="just" eaLnBrk="1" hangingPunct="1">
              <a:buFont typeface="Arial" panose="020B0604020202020204" pitchFamily="34" charset="0"/>
              <a:buChar char="•"/>
            </a:pPr>
            <a:r>
              <a:rPr lang="de-DE" altLang="de-DE" b="1" u="sng" dirty="0">
                <a:latin typeface="+mj-lt"/>
              </a:rPr>
              <a:t>Option</a:t>
            </a:r>
            <a:r>
              <a:rPr lang="de-DE" altLang="de-DE" dirty="0">
                <a:latin typeface="+mj-lt"/>
              </a:rPr>
              <a:t> für die Aufbewahrung der elektronischen Rechnungen für einen längeren Zeitraum (normalerweise werden diese nach einer gewissen Zeit gelöscht und können nicht wiederhergestellt werden);</a:t>
            </a:r>
          </a:p>
          <a:p>
            <a:pPr lvl="1" algn="just" eaLnBrk="1" hangingPunct="1">
              <a:buFont typeface="Arial" panose="020B0604020202020204" pitchFamily="34" charset="0"/>
              <a:buChar char="•"/>
            </a:pPr>
            <a:r>
              <a:rPr lang="de-DE" altLang="de-DE" dirty="0">
                <a:latin typeface="+mj-lt"/>
              </a:rPr>
              <a:t>Möglichkeit zur Ausstellung von elektronischen Rechnungen; </a:t>
            </a:r>
          </a:p>
          <a:p>
            <a:pPr lvl="1" algn="just" eaLnBrk="1" hangingPunct="1">
              <a:buFont typeface="Arial" panose="020B0604020202020204" pitchFamily="34" charset="0"/>
              <a:buChar char="•"/>
            </a:pPr>
            <a:r>
              <a:rPr lang="de-DE" altLang="de-DE" dirty="0">
                <a:latin typeface="+mj-lt"/>
              </a:rPr>
              <a:t>Unterschied zwischen Vereine MIT und Vereine OHNE MwSt.-Nummer;</a:t>
            </a:r>
          </a:p>
          <a:p>
            <a:pPr lvl="1" algn="just" eaLnBrk="1" hangingPunct="1">
              <a:buFont typeface="Arial" panose="020B0604020202020204" pitchFamily="34" charset="0"/>
              <a:buChar char="•"/>
            </a:pPr>
            <a:endParaRPr lang="de-DE" altLang="de-DE" dirty="0">
              <a:latin typeface="+mj-lt"/>
            </a:endParaRPr>
          </a:p>
          <a:p>
            <a:pPr algn="just" eaLnBrk="1" hangingPunct="1">
              <a:buFont typeface="Arial" panose="020B0604020202020204" pitchFamily="34" charset="0"/>
              <a:buChar char="•"/>
            </a:pPr>
            <a:r>
              <a:rPr lang="de-DE" altLang="de-DE" dirty="0">
                <a:latin typeface="+mj-lt"/>
              </a:rPr>
              <a:t>Anmeldung erfolgt durch den rechtlichen Vertreter, welcher wiederum Personen delegieren kann. Einstieg erfolgt mittels </a:t>
            </a:r>
            <a:r>
              <a:rPr lang="de-DE" altLang="de-DE" dirty="0" err="1">
                <a:latin typeface="+mj-lt"/>
              </a:rPr>
              <a:t>Spid</a:t>
            </a:r>
            <a:r>
              <a:rPr lang="de-DE" altLang="de-DE" dirty="0">
                <a:latin typeface="+mj-lt"/>
              </a:rPr>
              <a:t> oder aktivierter Bürgerkarte</a:t>
            </a:r>
          </a:p>
          <a:p>
            <a:pPr lvl="1" algn="just" eaLnBrk="1" hangingPunct="1">
              <a:buFont typeface="Arial" panose="020B0604020202020204" pitchFamily="34" charset="0"/>
              <a:buChar char="•"/>
            </a:pPr>
            <a:endParaRPr lang="de-DE" altLang="de-DE" sz="2000" dirty="0">
              <a:latin typeface="+mj-lt"/>
            </a:endParaRPr>
          </a:p>
        </p:txBody>
      </p:sp>
      <p:pic>
        <p:nvPicPr>
          <p:cNvPr id="2" name="Grafik 1">
            <a:extLst>
              <a:ext uri="{FF2B5EF4-FFF2-40B4-BE49-F238E27FC236}">
                <a16:creationId xmlns:a16="http://schemas.microsoft.com/office/drawing/2014/main" id="{DC67E688-CB3B-B104-EAF3-993E60AB9E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93040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platzhalter 2"/>
          <p:cNvSpPr>
            <a:spLocks noGrp="1"/>
          </p:cNvSpPr>
          <p:nvPr>
            <p:ph type="body" idx="1"/>
          </p:nvPr>
        </p:nvSpPr>
        <p:spPr>
          <a:xfrm>
            <a:off x="0" y="177800"/>
            <a:ext cx="9144000" cy="1019175"/>
          </a:xfrm>
        </p:spPr>
        <p:txBody>
          <a:bodyPr/>
          <a:lstStyle/>
          <a:p>
            <a:pPr algn="ctr" eaLnBrk="1" hangingPunct="1"/>
            <a:r>
              <a:rPr lang="de-DE" altLang="de-DE" sz="3200" dirty="0">
                <a:solidFill>
                  <a:srgbClr val="BE3737"/>
                </a:solidFill>
                <a:latin typeface="+mj-lt"/>
                <a:ea typeface="ＭＳ Ｐゴシック" panose="020B0600070205080204" pitchFamily="34" charset="-128"/>
                <a:cs typeface="AccordLight" panose="02000000000000000000" pitchFamily="50" charset="0"/>
              </a:rPr>
              <a:t>3. Buchführung und Pauschalsystem 398/1991</a:t>
            </a:r>
          </a:p>
          <a:p>
            <a:pPr algn="ctr" eaLnBrk="1" hangingPunct="1"/>
            <a:r>
              <a:rPr lang="de-DE" altLang="de-DE" sz="3200" dirty="0">
                <a:solidFill>
                  <a:srgbClr val="BE3737"/>
                </a:solidFill>
                <a:latin typeface="+mj-lt"/>
                <a:ea typeface="ＭＳ Ｐゴシック" panose="020B0600070205080204" pitchFamily="34" charset="-128"/>
                <a:cs typeface="AccordLight" panose="02000000000000000000" pitchFamily="50" charset="0"/>
              </a:rPr>
              <a:t>Einführung</a:t>
            </a:r>
          </a:p>
        </p:txBody>
      </p:sp>
      <p:sp>
        <p:nvSpPr>
          <p:cNvPr id="3993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712B2FD1-FD09-4AF8-BEF6-1A0E28A9E2E4}" type="slidenum">
              <a:rPr lang="de-DE" altLang="de-DE" sz="1200" smtClean="0">
                <a:solidFill>
                  <a:srgbClr val="D9D9D9"/>
                </a:solidFill>
                <a:latin typeface="+mj-lt"/>
              </a:rPr>
              <a:pPr>
                <a:spcBef>
                  <a:spcPct val="0"/>
                </a:spcBef>
                <a:buFontTx/>
                <a:buNone/>
              </a:pPr>
              <a:t>11</a:t>
            </a:fld>
            <a:endParaRPr lang="de-DE" altLang="de-DE" sz="1200">
              <a:solidFill>
                <a:srgbClr val="D9D9D9"/>
              </a:solidFill>
              <a:latin typeface="+mj-lt"/>
            </a:endParaRPr>
          </a:p>
        </p:txBody>
      </p:sp>
      <p:sp>
        <p:nvSpPr>
          <p:cNvPr id="39940"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39941" name="Text Box 6"/>
          <p:cNvSpPr txBox="1">
            <a:spLocks noChangeArrowheads="1"/>
          </p:cNvSpPr>
          <p:nvPr/>
        </p:nvSpPr>
        <p:spPr bwMode="auto">
          <a:xfrm>
            <a:off x="492125" y="1366838"/>
            <a:ext cx="8061325"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sz="2000" u="sng" dirty="0">
                <a:latin typeface="+mj-lt"/>
              </a:rPr>
              <a:t>Pauschalbesteuerungssystem</a:t>
            </a:r>
            <a:r>
              <a:rPr lang="de-DE" altLang="de-DE" sz="2000" dirty="0">
                <a:latin typeface="+mj-lt"/>
              </a:rPr>
              <a:t> gemäß Gesetz 398 v 16. Dezember 1991;</a:t>
            </a:r>
          </a:p>
          <a:p>
            <a:pPr marL="0" indent="0" algn="just" eaLnBrk="1" hangingPunct="1"/>
            <a:r>
              <a:rPr lang="de-DE" altLang="de-DE" sz="2000" dirty="0">
                <a:latin typeface="+mj-lt"/>
              </a:rPr>
              <a:t>Das System konnten alle nicht gewerblichen Vereine wie Amateursportvereine, Tourismusvereine, Chöre, Theater-, Volkstanz- und Volksmusikvereine, Trachten- und Kulturvereine etc. anwenden;</a:t>
            </a:r>
          </a:p>
          <a:p>
            <a:pPr algn="just" eaLnBrk="1" hangingPunct="1">
              <a:buFont typeface="Arial" panose="020B0604020202020204" pitchFamily="34" charset="0"/>
              <a:buChar char="•"/>
            </a:pPr>
            <a:endParaRPr lang="de-DE" altLang="de-DE" sz="2000" dirty="0">
              <a:latin typeface="+mj-lt"/>
            </a:endParaRPr>
          </a:p>
          <a:p>
            <a:pPr algn="just" eaLnBrk="1" hangingPunct="1">
              <a:buFont typeface="Arial" panose="020B0604020202020204" pitchFamily="34" charset="0"/>
              <a:buChar char="•"/>
            </a:pPr>
            <a:r>
              <a:rPr lang="de-DE" altLang="de-DE" sz="2000" dirty="0">
                <a:latin typeface="+mj-lt"/>
              </a:rPr>
              <a:t>Anwendbar bis zu einem Limit von 400.000 Euro an </a:t>
            </a:r>
            <a:r>
              <a:rPr lang="de-DE" altLang="de-DE" sz="2000" b="1" dirty="0">
                <a:latin typeface="+mj-lt"/>
              </a:rPr>
              <a:t>gewerbliche Einnahmen</a:t>
            </a:r>
            <a:r>
              <a:rPr lang="de-DE" altLang="de-DE" sz="2000" dirty="0">
                <a:latin typeface="+mj-lt"/>
              </a:rPr>
              <a:t>;</a:t>
            </a:r>
          </a:p>
          <a:p>
            <a:pPr algn="just" eaLnBrk="1" hangingPunct="1">
              <a:buFont typeface="Arial" panose="020B0604020202020204" pitchFamily="34" charset="0"/>
              <a:buChar char="•"/>
            </a:pPr>
            <a:endParaRPr lang="de-DE" altLang="de-DE" sz="2000" dirty="0">
              <a:latin typeface="+mj-lt"/>
            </a:endParaRPr>
          </a:p>
          <a:p>
            <a:pPr lvl="1" algn="just" eaLnBrk="1" hangingPunct="1">
              <a:buFont typeface="Arial" panose="020B0604020202020204" pitchFamily="34" charset="0"/>
              <a:buChar char="•"/>
              <a:defRPr/>
            </a:pPr>
            <a:endParaRPr lang="de-DE" altLang="de-DE" sz="2000" dirty="0">
              <a:latin typeface="+mj-lt"/>
            </a:endParaRPr>
          </a:p>
          <a:p>
            <a:pPr algn="just" eaLnBrk="1" hangingPunct="1">
              <a:buFont typeface="Arial" panose="020B0604020202020204" pitchFamily="34" charset="0"/>
              <a:buChar char="•"/>
              <a:defRPr/>
            </a:pPr>
            <a:r>
              <a:rPr lang="de-DE" altLang="de-DE" sz="2400" b="1" dirty="0">
                <a:solidFill>
                  <a:srgbClr val="FF0000"/>
                </a:solidFill>
                <a:latin typeface="+mj-lt"/>
              </a:rPr>
              <a:t>Das Pauschalsystem 398/1991 wurde mit 01. Jänner 2026 abgeschafft und ist nur mehr anwendbar für alle </a:t>
            </a:r>
            <a:r>
              <a:rPr lang="de-DE" altLang="de-DE" sz="2400" b="1" u="sng" dirty="0">
                <a:solidFill>
                  <a:srgbClr val="FF0000"/>
                </a:solidFill>
                <a:latin typeface="+mj-lt"/>
              </a:rPr>
              <a:t>Amateursportvereine mit CONI Eintragung; </a:t>
            </a:r>
          </a:p>
          <a:p>
            <a:pPr algn="just" eaLnBrk="1" hangingPunct="1"/>
            <a:endParaRPr lang="de-DE" altLang="de-DE" sz="2000" dirty="0">
              <a:latin typeface="+mj-lt"/>
            </a:endParaRPr>
          </a:p>
        </p:txBody>
      </p:sp>
      <p:pic>
        <p:nvPicPr>
          <p:cNvPr id="2" name="Grafik 1">
            <a:extLst>
              <a:ext uri="{FF2B5EF4-FFF2-40B4-BE49-F238E27FC236}">
                <a16:creationId xmlns:a16="http://schemas.microsoft.com/office/drawing/2014/main" id="{1215FE10-35BF-D1FA-B52E-F7B385DB2E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35BB8931-20DC-4130-9E2F-0421C91A4CC1}" type="slidenum">
              <a:rPr lang="de-DE" altLang="de-DE" sz="1200" smtClean="0">
                <a:solidFill>
                  <a:srgbClr val="D9D9D9"/>
                </a:solidFill>
                <a:latin typeface="+mj-lt"/>
              </a:rPr>
              <a:pPr>
                <a:spcBef>
                  <a:spcPct val="0"/>
                </a:spcBef>
                <a:buFontTx/>
                <a:buNone/>
              </a:pPr>
              <a:t>12</a:t>
            </a:fld>
            <a:endParaRPr lang="de-DE" altLang="de-DE" sz="1200">
              <a:solidFill>
                <a:srgbClr val="D9D9D9"/>
              </a:solidFill>
              <a:latin typeface="+mj-lt"/>
            </a:endParaRPr>
          </a:p>
        </p:txBody>
      </p:sp>
      <p:sp>
        <p:nvSpPr>
          <p:cNvPr id="183300"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7" name="Text Box 6"/>
          <p:cNvSpPr txBox="1">
            <a:spLocks noChangeArrowheads="1"/>
          </p:cNvSpPr>
          <p:nvPr/>
        </p:nvSpPr>
        <p:spPr bwMode="auto">
          <a:xfrm>
            <a:off x="198438" y="1127125"/>
            <a:ext cx="8259762"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indent="0" algn="just" eaLnBrk="1" hangingPunct="1"/>
            <a:r>
              <a:rPr lang="de-DE" altLang="de-DE" dirty="0">
                <a:latin typeface="+mj-lt"/>
                <a:cs typeface="Calibri Light" panose="020F0302020204030204" pitchFamily="34" charset="0"/>
              </a:rPr>
              <a:t>Bisher – sehr viele Gesetze und Verordnungen: </a:t>
            </a:r>
          </a:p>
          <a:p>
            <a:pPr algn="just" eaLnBrk="1" hangingPunct="1">
              <a:buFont typeface="Arial" panose="020B0604020202020204" pitchFamily="34" charset="0"/>
              <a:buChar char="•"/>
            </a:pPr>
            <a:r>
              <a:rPr lang="de-DE" altLang="de-DE" dirty="0">
                <a:latin typeface="+mj-lt"/>
                <a:cs typeface="Calibri Light" panose="020F0302020204030204" pitchFamily="34" charset="0"/>
              </a:rPr>
              <a:t>L. 398/1991 (Pauschalsystem für Vereine)</a:t>
            </a:r>
          </a:p>
          <a:p>
            <a:pPr algn="just" eaLnBrk="1" hangingPunct="1">
              <a:buFont typeface="Arial" panose="020B0604020202020204" pitchFamily="34" charset="0"/>
              <a:buChar char="•"/>
            </a:pPr>
            <a:r>
              <a:rPr lang="de-DE" altLang="de-DE" dirty="0">
                <a:latin typeface="+mj-lt"/>
                <a:cs typeface="Calibri Light" panose="020F0302020204030204" pitchFamily="34" charset="0"/>
              </a:rPr>
              <a:t>L. 381/1991 (Gesetz über soziale Vereine und Unternehmen)</a:t>
            </a:r>
          </a:p>
          <a:p>
            <a:pPr algn="just" eaLnBrk="1" hangingPunct="1">
              <a:buFont typeface="Arial" panose="020B0604020202020204" pitchFamily="34" charset="0"/>
              <a:buChar char="•"/>
            </a:pPr>
            <a:r>
              <a:rPr lang="de-DE" altLang="de-DE" dirty="0">
                <a:latin typeface="+mj-lt"/>
                <a:cs typeface="Calibri Light" panose="020F0302020204030204" pitchFamily="34" charset="0"/>
              </a:rPr>
              <a:t>L. 266/1991 (Gesetz über das Volontariat)</a:t>
            </a:r>
          </a:p>
          <a:p>
            <a:pPr algn="just" eaLnBrk="1" hangingPunct="1">
              <a:buFont typeface="Arial" panose="020B0604020202020204" pitchFamily="34" charset="0"/>
              <a:buChar char="•"/>
            </a:pPr>
            <a:r>
              <a:rPr lang="de-DE" altLang="de-DE" dirty="0">
                <a:latin typeface="+mj-lt"/>
                <a:cs typeface="Calibri Light" panose="020F0302020204030204" pitchFamily="34" charset="0"/>
              </a:rPr>
              <a:t>L. 383/2000 (Gesetz über die Vereine zur Förderung des Gemeinwesens)</a:t>
            </a:r>
          </a:p>
          <a:p>
            <a:pPr algn="just" eaLnBrk="1" hangingPunct="1">
              <a:buFont typeface="Arial" panose="020B0604020202020204" pitchFamily="34" charset="0"/>
              <a:buChar char="•"/>
            </a:pPr>
            <a:r>
              <a:rPr lang="de-DE" altLang="de-DE" dirty="0">
                <a:latin typeface="+mj-lt"/>
                <a:cs typeface="Calibri Light" panose="020F0302020204030204" pitchFamily="34" charset="0"/>
              </a:rPr>
              <a:t>L. 289/2002 (Gesetz für Amateursportvereine)</a:t>
            </a:r>
          </a:p>
          <a:p>
            <a:pPr algn="just" eaLnBrk="1" hangingPunct="1">
              <a:buFont typeface="Arial" panose="020B0604020202020204" pitchFamily="34" charset="0"/>
              <a:buChar char="•"/>
            </a:pPr>
            <a:r>
              <a:rPr lang="de-DE" altLang="de-DE" dirty="0">
                <a:latin typeface="+mj-lt"/>
                <a:cs typeface="Calibri Light" panose="020F0302020204030204" pitchFamily="34" charset="0"/>
              </a:rPr>
              <a:t>Teile des TUIR (L. 917/1986)</a:t>
            </a:r>
          </a:p>
          <a:p>
            <a:pPr algn="just" eaLnBrk="1" hangingPunct="1">
              <a:buFont typeface="Arial" panose="020B0604020202020204" pitchFamily="34" charset="0"/>
              <a:buChar char="•"/>
            </a:pPr>
            <a:r>
              <a:rPr lang="de-DE" altLang="de-DE" dirty="0">
                <a:latin typeface="+mj-lt"/>
                <a:cs typeface="Calibri Light" panose="020F0302020204030204" pitchFamily="34" charset="0"/>
              </a:rPr>
              <a:t>Teile des MwSt.-Gesetz (DPR 633/1972)</a:t>
            </a:r>
          </a:p>
          <a:p>
            <a:pPr algn="just" eaLnBrk="1" hangingPunct="1">
              <a:buFont typeface="Arial" panose="020B0604020202020204" pitchFamily="34" charset="0"/>
              <a:buChar char="•"/>
            </a:pPr>
            <a:r>
              <a:rPr lang="de-DE" altLang="de-DE" dirty="0">
                <a:latin typeface="+mj-lt"/>
                <a:cs typeface="Calibri Light" panose="020F0302020204030204" pitchFamily="34" charset="0"/>
              </a:rPr>
              <a:t>…</a:t>
            </a:r>
          </a:p>
          <a:p>
            <a:pPr algn="just" eaLnBrk="1" hangingPunct="1">
              <a:buFont typeface="Arial" panose="020B0604020202020204" pitchFamily="34" charset="0"/>
              <a:buChar char="•"/>
            </a:pPr>
            <a:endParaRPr lang="de-DE" altLang="de-DE" dirty="0">
              <a:latin typeface="+mj-lt"/>
              <a:cs typeface="Calibri Light" panose="020F0302020204030204" pitchFamily="34" charset="0"/>
            </a:endParaRPr>
          </a:p>
          <a:p>
            <a:pPr marL="0" indent="0" algn="ctr" eaLnBrk="1" hangingPunct="1"/>
            <a:r>
              <a:rPr lang="de-DE" altLang="de-DE" b="1" u="sng" dirty="0">
                <a:solidFill>
                  <a:srgbClr val="FF0000"/>
                </a:solidFill>
                <a:latin typeface="+mj-lt"/>
                <a:cs typeface="Calibri Light" panose="020F0302020204030204" pitchFamily="34" charset="0"/>
              </a:rPr>
              <a:t>Mit dem dritten Sektor sollen die Gesetzestexte vereinheitlicht und eine klare neue Vereinsstruktur geschaffen werden</a:t>
            </a:r>
          </a:p>
          <a:p>
            <a:pPr algn="just" eaLnBrk="1" hangingPunct="1">
              <a:buFont typeface="Arial" panose="020B0604020202020204" pitchFamily="34" charset="0"/>
              <a:buChar char="•"/>
            </a:pPr>
            <a:endParaRPr lang="de-DE" altLang="de-DE" dirty="0">
              <a:latin typeface="+mj-lt"/>
              <a:cs typeface="Calibri Light" panose="020F0302020204030204" pitchFamily="34" charset="0"/>
            </a:endParaRPr>
          </a:p>
          <a:p>
            <a:pPr marL="0" indent="0" algn="just" eaLnBrk="1" hangingPunct="1"/>
            <a:r>
              <a:rPr lang="de-DE" altLang="de-DE" dirty="0">
                <a:latin typeface="+mj-lt"/>
                <a:cs typeface="Calibri Light" panose="020F0302020204030204" pitchFamily="34" charset="0"/>
              </a:rPr>
              <a:t>Start: Gesetz Nr. 106/2016 (Ermächtigung zur Ausarbeitung eines Gesetzes)</a:t>
            </a:r>
          </a:p>
          <a:p>
            <a:pPr marL="0" indent="0" algn="just" eaLnBrk="1" hangingPunct="1"/>
            <a:r>
              <a:rPr lang="de-DE" altLang="de-DE" dirty="0">
                <a:latin typeface="+mj-lt"/>
                <a:cs typeface="Calibri Light" panose="020F0302020204030204" pitchFamily="34" charset="0"/>
              </a:rPr>
              <a:t>-&gt;Einheitliche Gesetzesnorm (Dlgs. 117/2017)</a:t>
            </a:r>
            <a:endParaRPr lang="de-DE" altLang="de-DE" sz="1700" dirty="0">
              <a:latin typeface="+mj-lt"/>
            </a:endParaRPr>
          </a:p>
          <a:p>
            <a:pPr marL="0" indent="0" algn="just" eaLnBrk="1" hangingPunct="1"/>
            <a:endParaRPr lang="de-DE" altLang="de-DE" sz="1700" dirty="0">
              <a:latin typeface="+mj-lt"/>
              <a:cs typeface="Calibri Light" panose="020F0302020204030204" pitchFamily="34" charset="0"/>
            </a:endParaRPr>
          </a:p>
          <a:p>
            <a:pPr marL="0" indent="0" algn="just" eaLnBrk="1" hangingPunct="1"/>
            <a:endParaRPr lang="de-DE" altLang="de-DE" sz="1700" dirty="0">
              <a:latin typeface="+mj-lt"/>
              <a:cs typeface="Calibri Light" panose="020F0302020204030204" pitchFamily="34" charset="0"/>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lgn="ctr" eaLnBrk="1" hangingPunct="1">
              <a:buFont typeface="Wingdings" panose="05000000000000000000" pitchFamily="2" charset="2"/>
              <a:buNone/>
            </a:pPr>
            <a:r>
              <a:rPr lang="de-DE" altLang="de-DE" sz="3600" dirty="0">
                <a:solidFill>
                  <a:srgbClr val="BE3737"/>
                </a:solidFill>
                <a:latin typeface="+mj-lt"/>
              </a:rPr>
              <a:t>4. Reform des Dritten Sektors</a:t>
            </a:r>
          </a:p>
          <a:p>
            <a:pPr algn="ctr" eaLnBrk="1" hangingPunct="1">
              <a:buFont typeface="Wingdings" panose="05000000000000000000" pitchFamily="2" charset="2"/>
              <a:buNone/>
            </a:pPr>
            <a:r>
              <a:rPr lang="de-DE" altLang="de-DE" sz="3000" dirty="0">
                <a:solidFill>
                  <a:srgbClr val="BE3737"/>
                </a:solidFill>
                <a:latin typeface="+mj-lt"/>
              </a:rPr>
              <a:t>Überblick Dritter Sektor</a:t>
            </a:r>
          </a:p>
        </p:txBody>
      </p:sp>
      <p:pic>
        <p:nvPicPr>
          <p:cNvPr id="2" name="Grafik 1">
            <a:extLst>
              <a:ext uri="{FF2B5EF4-FFF2-40B4-BE49-F238E27FC236}">
                <a16:creationId xmlns:a16="http://schemas.microsoft.com/office/drawing/2014/main" id="{E209C8FE-55EF-BF8E-47F8-6CF5A2C220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492066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35BB8931-20DC-4130-9E2F-0421C91A4CC1}" type="slidenum">
              <a:rPr lang="de-DE" altLang="de-DE" sz="1200" smtClean="0">
                <a:solidFill>
                  <a:srgbClr val="D9D9D9"/>
                </a:solidFill>
                <a:latin typeface="+mj-lt"/>
              </a:rPr>
              <a:pPr>
                <a:spcBef>
                  <a:spcPct val="0"/>
                </a:spcBef>
                <a:buFontTx/>
                <a:buNone/>
              </a:pPr>
              <a:t>13</a:t>
            </a:fld>
            <a:endParaRPr lang="de-DE" altLang="de-DE" sz="1200">
              <a:solidFill>
                <a:srgbClr val="D9D9D9"/>
              </a:solidFill>
              <a:latin typeface="+mj-lt"/>
            </a:endParaRPr>
          </a:p>
        </p:txBody>
      </p:sp>
      <p:sp>
        <p:nvSpPr>
          <p:cNvPr id="183300"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83301" name="Text Box 6"/>
          <p:cNvSpPr txBox="1">
            <a:spLocks noChangeArrowheads="1"/>
          </p:cNvSpPr>
          <p:nvPr/>
        </p:nvSpPr>
        <p:spPr bwMode="auto">
          <a:xfrm>
            <a:off x="198438" y="1127125"/>
            <a:ext cx="8259762" cy="5586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sz="1700" b="1" dirty="0">
                <a:latin typeface="+mj-lt"/>
              </a:rPr>
              <a:t>Gesetz Nr. 117 vom 03. Juli 2017 (Korrekturen </a:t>
            </a:r>
            <a:r>
              <a:rPr lang="de-DE" altLang="de-DE" sz="1700" b="1" dirty="0" err="1">
                <a:latin typeface="+mj-lt"/>
              </a:rPr>
              <a:t>D.Lgs</a:t>
            </a:r>
            <a:r>
              <a:rPr lang="de-DE" altLang="de-DE" sz="1700" b="1" dirty="0">
                <a:latin typeface="+mj-lt"/>
              </a:rPr>
              <a:t>. 03.08.2018 Nr. 105 und andere)</a:t>
            </a:r>
            <a:endParaRPr lang="de-DE" altLang="de-DE" sz="1700" b="1" i="1" dirty="0">
              <a:latin typeface="+mj-lt"/>
            </a:endParaRPr>
          </a:p>
          <a:p>
            <a:pPr lvl="1" algn="just" eaLnBrk="1" hangingPunct="1">
              <a:buFont typeface="Arial" panose="020B0604020202020204" pitchFamily="34" charset="0"/>
              <a:buChar char="•"/>
            </a:pPr>
            <a:r>
              <a:rPr lang="de-DE" altLang="de-DE" sz="1700" dirty="0">
                <a:latin typeface="+mj-lt"/>
              </a:rPr>
              <a:t>Einführung des Begriffs „Dritter Sektor“;</a:t>
            </a:r>
          </a:p>
          <a:p>
            <a:pPr lvl="1" algn="just" eaLnBrk="1" hangingPunct="1">
              <a:buFont typeface="Arial" panose="020B0604020202020204" pitchFamily="34" charset="0"/>
              <a:buChar char="•"/>
            </a:pPr>
            <a:r>
              <a:rPr lang="de-DE" altLang="de-DE" sz="1700" dirty="0">
                <a:latin typeface="+mj-lt"/>
              </a:rPr>
              <a:t>Einführung eines einheitlichen Verzeichnisses („RUNTS“);</a:t>
            </a:r>
          </a:p>
          <a:p>
            <a:pPr lvl="1" algn="just" eaLnBrk="1" hangingPunct="1">
              <a:buFont typeface="Arial" panose="020B0604020202020204" pitchFamily="34" charset="0"/>
              <a:buChar char="•"/>
            </a:pPr>
            <a:r>
              <a:rPr lang="de-DE" altLang="de-DE" sz="1700" dirty="0">
                <a:latin typeface="+mj-lt"/>
              </a:rPr>
              <a:t>Steuerliche Neuerungen wirksam ab Folgejahr nach Inkrafttreten des einheitlichen Verzeichnisses und Genehmigung der EU </a:t>
            </a:r>
            <a:r>
              <a:rPr lang="de-DE" altLang="de-DE" sz="1700" b="1" u="sng" dirty="0">
                <a:latin typeface="+mj-lt"/>
              </a:rPr>
              <a:t>(</a:t>
            </a:r>
            <a:r>
              <a:rPr lang="de-DE" altLang="de-DE" sz="1700" b="1" u="sng" dirty="0">
                <a:solidFill>
                  <a:srgbClr val="00B0F0"/>
                </a:solidFill>
                <a:latin typeface="+mj-lt"/>
              </a:rPr>
              <a:t>wirksam ab 2026</a:t>
            </a:r>
            <a:r>
              <a:rPr lang="de-DE" altLang="de-DE" sz="1700" b="1" u="sng" dirty="0">
                <a:latin typeface="+mj-lt"/>
              </a:rPr>
              <a:t>);</a:t>
            </a:r>
          </a:p>
          <a:p>
            <a:pPr lvl="1" algn="just" eaLnBrk="1" hangingPunct="1">
              <a:buFont typeface="Arial" panose="020B0604020202020204" pitchFamily="34" charset="0"/>
              <a:buChar char="•"/>
            </a:pPr>
            <a:r>
              <a:rPr lang="de-DE" altLang="de-DE" sz="1700" dirty="0">
                <a:latin typeface="+mj-lt"/>
              </a:rPr>
              <a:t>Es fehlen noch einige Ministerialdekrete, damit die gesamte Neuerung komplett geregelt ist;</a:t>
            </a:r>
          </a:p>
          <a:p>
            <a:pPr lvl="1" algn="just" eaLnBrk="1" hangingPunct="1">
              <a:buFont typeface="Arial" panose="020B0604020202020204" pitchFamily="34" charset="0"/>
              <a:buChar char="•"/>
            </a:pPr>
            <a:r>
              <a:rPr lang="de-DE" altLang="de-DE" sz="1700" dirty="0">
                <a:latin typeface="+mj-lt"/>
              </a:rPr>
              <a:t>Wichtige Regelung: Abschaffung des Pauschalsystems 398/1991 und Reduzierung der Bestimmungen des Art. 148, Abs. 3 TUIR</a:t>
            </a:r>
          </a:p>
          <a:p>
            <a:pPr lvl="1" algn="just" eaLnBrk="1" hangingPunct="1">
              <a:buFont typeface="Arial" panose="020B0604020202020204" pitchFamily="34" charset="0"/>
              <a:buChar char="•"/>
            </a:pPr>
            <a:endParaRPr lang="de-DE" altLang="de-DE" sz="1700" dirty="0">
              <a:latin typeface="+mj-lt"/>
            </a:endParaRPr>
          </a:p>
          <a:p>
            <a:pPr algn="just" eaLnBrk="1" hangingPunct="1">
              <a:buFont typeface="Arial" panose="020B0604020202020204" pitchFamily="34" charset="0"/>
              <a:buChar char="•"/>
            </a:pPr>
            <a:r>
              <a:rPr lang="de-DE" altLang="de-DE" sz="1700" b="1" dirty="0">
                <a:latin typeface="+mj-lt"/>
              </a:rPr>
              <a:t>Welche Vereine können sich in das Register („RUNTS“) einschreiben?</a:t>
            </a:r>
          </a:p>
          <a:p>
            <a:pPr lvl="1" algn="just" eaLnBrk="1" hangingPunct="1">
              <a:buFont typeface="Arial" panose="020B0604020202020204" pitchFamily="34" charset="0"/>
              <a:buChar char="•"/>
            </a:pPr>
            <a:r>
              <a:rPr lang="de-DE" altLang="de-DE" sz="1700" dirty="0" err="1">
                <a:latin typeface="+mj-lt"/>
              </a:rPr>
              <a:t>Volontariatsvereine</a:t>
            </a:r>
            <a:r>
              <a:rPr lang="de-DE" altLang="de-DE" sz="1700" dirty="0">
                <a:latin typeface="+mj-lt"/>
              </a:rPr>
              <a:t> (</a:t>
            </a:r>
            <a:r>
              <a:rPr lang="de-DE" altLang="de-DE" sz="1700" dirty="0" err="1">
                <a:latin typeface="+mj-lt"/>
              </a:rPr>
              <a:t>OdV</a:t>
            </a:r>
            <a:r>
              <a:rPr lang="de-DE" altLang="de-DE" sz="1700" dirty="0">
                <a:latin typeface="+mj-lt"/>
              </a:rPr>
              <a:t>);</a:t>
            </a:r>
          </a:p>
          <a:p>
            <a:pPr lvl="1" algn="just" eaLnBrk="1" hangingPunct="1">
              <a:buFont typeface="Arial" panose="020B0604020202020204" pitchFamily="34" charset="0"/>
              <a:buChar char="•"/>
            </a:pPr>
            <a:r>
              <a:rPr lang="de-DE" altLang="de-DE" sz="1700" dirty="0">
                <a:latin typeface="+mj-lt"/>
              </a:rPr>
              <a:t>Vereine zur Förderung des Gemeinwesens (APS);</a:t>
            </a:r>
          </a:p>
          <a:p>
            <a:pPr lvl="1" algn="just" eaLnBrk="1" hangingPunct="1">
              <a:buFont typeface="Arial" panose="020B0604020202020204" pitchFamily="34" charset="0"/>
              <a:buChar char="•"/>
            </a:pPr>
            <a:r>
              <a:rPr lang="de-DE" altLang="de-DE" sz="1700" dirty="0">
                <a:latin typeface="+mj-lt"/>
              </a:rPr>
              <a:t>Anerkannte und nicht anerkannte Vereine;</a:t>
            </a:r>
          </a:p>
          <a:p>
            <a:pPr lvl="1" algn="just" eaLnBrk="1" hangingPunct="1">
              <a:buFont typeface="Arial" panose="020B0604020202020204" pitchFamily="34" charset="0"/>
              <a:buChar char="•"/>
            </a:pPr>
            <a:r>
              <a:rPr lang="de-DE" altLang="de-DE" sz="1700" dirty="0">
                <a:latin typeface="+mj-lt"/>
              </a:rPr>
              <a:t>Sozialunternehmen  und Stiftungen;</a:t>
            </a:r>
          </a:p>
          <a:p>
            <a:pPr lvl="1" algn="just" eaLnBrk="1" hangingPunct="1">
              <a:buFont typeface="Arial" panose="020B0604020202020204" pitchFamily="34" charset="0"/>
              <a:buChar char="•"/>
            </a:pPr>
            <a:r>
              <a:rPr lang="de-DE" altLang="de-DE" sz="1700" dirty="0">
                <a:latin typeface="+mj-lt"/>
              </a:rPr>
              <a:t>Andere Vereine, welche ohne Gewinnabsichten ausgerichtet sind und eine Tätigkeit im öffentlichen Sinne ausüben</a:t>
            </a:r>
          </a:p>
          <a:p>
            <a:pPr marL="457200" lvl="1" indent="0" algn="just" eaLnBrk="1" hangingPunct="1"/>
            <a:r>
              <a:rPr lang="de-DE" altLang="de-DE" sz="1700" dirty="0">
                <a:latin typeface="+mj-lt"/>
              </a:rPr>
              <a:t>-&gt; generell müssen alle Vereine eine Tätigkeit von allgemeinen Interesse ausüben (gemäß Art. 5 KDS)</a:t>
            </a:r>
          </a:p>
          <a:p>
            <a:pPr lvl="1" algn="just" eaLnBrk="1" hangingPunct="1">
              <a:buFont typeface="Arial" panose="020B0604020202020204" pitchFamily="34" charset="0"/>
              <a:buChar char="•"/>
            </a:pPr>
            <a:endParaRPr lang="de-DE" altLang="de-DE" sz="1700" dirty="0">
              <a:latin typeface="+mj-lt"/>
            </a:endParaRPr>
          </a:p>
          <a:p>
            <a:pPr lvl="1" algn="just" eaLnBrk="1" hangingPunct="1">
              <a:buFont typeface="Arial" panose="020B0604020202020204" pitchFamily="34" charset="0"/>
              <a:buChar char="•"/>
            </a:pPr>
            <a:endParaRPr lang="de-DE" altLang="de-DE" sz="1700" dirty="0">
              <a:latin typeface="+mj-lt"/>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lgn="ctr" eaLnBrk="1" hangingPunct="1">
              <a:buFont typeface="Wingdings" panose="05000000000000000000" pitchFamily="2" charset="2"/>
              <a:buNone/>
            </a:pPr>
            <a:r>
              <a:rPr lang="de-DE" altLang="de-DE" sz="3600" dirty="0">
                <a:solidFill>
                  <a:srgbClr val="BE3737"/>
                </a:solidFill>
                <a:latin typeface="+mj-lt"/>
              </a:rPr>
              <a:t>4. Reform des Dritten Sektors</a:t>
            </a:r>
          </a:p>
          <a:p>
            <a:pPr algn="ctr" eaLnBrk="1" hangingPunct="1">
              <a:buFont typeface="Wingdings" panose="05000000000000000000" pitchFamily="2" charset="2"/>
              <a:buNone/>
            </a:pPr>
            <a:r>
              <a:rPr lang="de-DE" altLang="de-DE" sz="3000" dirty="0">
                <a:solidFill>
                  <a:srgbClr val="BE3737"/>
                </a:solidFill>
                <a:latin typeface="+mj-lt"/>
              </a:rPr>
              <a:t>Überblick Dritter Sektor</a:t>
            </a:r>
          </a:p>
        </p:txBody>
      </p:sp>
      <p:pic>
        <p:nvPicPr>
          <p:cNvPr id="2" name="Grafik 1">
            <a:extLst>
              <a:ext uri="{FF2B5EF4-FFF2-40B4-BE49-F238E27FC236}">
                <a16:creationId xmlns:a16="http://schemas.microsoft.com/office/drawing/2014/main" id="{C893B048-1AA5-E17F-BFD8-63576E8B3B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252528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35BB8931-20DC-4130-9E2F-0421C91A4CC1}" type="slidenum">
              <a:rPr lang="de-DE" altLang="de-DE" sz="1200" smtClean="0">
                <a:solidFill>
                  <a:srgbClr val="D9D9D9"/>
                </a:solidFill>
                <a:latin typeface="+mj-lt"/>
              </a:rPr>
              <a:pPr>
                <a:spcBef>
                  <a:spcPct val="0"/>
                </a:spcBef>
                <a:buFontTx/>
                <a:buNone/>
              </a:pPr>
              <a:t>14</a:t>
            </a:fld>
            <a:endParaRPr lang="de-DE" altLang="de-DE" sz="1200">
              <a:solidFill>
                <a:srgbClr val="D9D9D9"/>
              </a:solidFill>
              <a:latin typeface="+mj-lt"/>
            </a:endParaRPr>
          </a:p>
        </p:txBody>
      </p:sp>
      <p:sp>
        <p:nvSpPr>
          <p:cNvPr id="183300"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83301" name="Text Box 6"/>
          <p:cNvSpPr txBox="1">
            <a:spLocks noChangeArrowheads="1"/>
          </p:cNvSpPr>
          <p:nvPr/>
        </p:nvSpPr>
        <p:spPr bwMode="auto">
          <a:xfrm>
            <a:off x="191892" y="1441132"/>
            <a:ext cx="8259762" cy="5416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b="1" dirty="0">
                <a:latin typeface="+mj-lt"/>
              </a:rPr>
              <a:t>Tätigkeiten von allgemeinem Interesse gemäß Art. 5 KDS</a:t>
            </a:r>
            <a:endParaRPr lang="de-DE" altLang="de-DE" b="1" i="1" dirty="0">
              <a:latin typeface="+mj-lt"/>
            </a:endParaRP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Sozialmaßnahmen und –dienste</a:t>
            </a: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Gesundheitsmaßnahmen und –</a:t>
            </a:r>
            <a:r>
              <a:rPr lang="de-DE" sz="1600" dirty="0" err="1">
                <a:latin typeface="+mj-lt"/>
                <a:cs typeface="Arial" panose="020B0604020202020204" pitchFamily="34" charset="0"/>
              </a:rPr>
              <a:t>leistungen</a:t>
            </a:r>
            <a:endParaRPr lang="de-DE" sz="1600" dirty="0">
              <a:latin typeface="+mj-lt"/>
              <a:cs typeface="Arial" panose="020B0604020202020204" pitchFamily="34" charset="0"/>
            </a:endParaRP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Soziale und gesundheitliche Leistungen</a:t>
            </a:r>
          </a:p>
          <a:p>
            <a:pPr marL="742950" lvl="1" indent="-285750" algn="just" eaLnBrk="1" hangingPunct="1">
              <a:buFont typeface="Arial" panose="020B0604020202020204" pitchFamily="34" charset="0"/>
              <a:buChar char="•"/>
            </a:pPr>
            <a:r>
              <a:rPr lang="de-DE" sz="1600" u="sng" dirty="0">
                <a:latin typeface="+mj-lt"/>
                <a:cs typeface="Arial" panose="020B0604020202020204" pitchFamily="34" charset="0"/>
              </a:rPr>
              <a:t>Erziehung, Unterricht und berufliche Fortbildung, sowie kulturelle Tätigkeiten von sozialem Interesse für Bildungszwecke</a:t>
            </a: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Maßnahmen und Dienstleistungen zum Schutz und zur Verbesserung der Umweltbedingungen;</a:t>
            </a: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Maßnahmen zum Schutz und zur Aufwertung des kulturellen Erbes und der Landschaft</a:t>
            </a: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 Universitäre und postuniversitäre Bildung</a:t>
            </a: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Wissenschaftliche Forschung von besonderem gesellschaftlichen Interesse</a:t>
            </a:r>
          </a:p>
          <a:p>
            <a:pPr marL="742950" lvl="1" indent="-285750" algn="just" eaLnBrk="1" hangingPunct="1">
              <a:buFont typeface="Arial" panose="020B0604020202020204" pitchFamily="34" charset="0"/>
              <a:buChar char="•"/>
            </a:pPr>
            <a:r>
              <a:rPr lang="de-DE" sz="1600" u="sng" dirty="0">
                <a:latin typeface="+mj-lt"/>
                <a:cs typeface="Arial" panose="020B0604020202020204" pitchFamily="34" charset="0"/>
              </a:rPr>
              <a:t>Organisation und Ausübung von kulturellen, künstlerischen oder Freizeitaktivitäten von sozialem Interesse;</a:t>
            </a: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Hörfunk mit gemeinschaftlichem Charakter;</a:t>
            </a: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Organisation und Ausübung touristischer Aktivitäten;</a:t>
            </a: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Organisation und Ausübung von Amateursportaktivitäten;</a:t>
            </a: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Außerschulische Bildung;</a:t>
            </a:r>
          </a:p>
          <a:p>
            <a:pPr marL="742950" lvl="1" indent="-285750" algn="just" eaLnBrk="1" hangingPunct="1">
              <a:buFont typeface="Arial" panose="020B0604020202020204" pitchFamily="34" charset="0"/>
              <a:buChar char="•"/>
            </a:pPr>
            <a:r>
              <a:rPr lang="de-DE" sz="1600" dirty="0">
                <a:latin typeface="+mj-lt"/>
                <a:cs typeface="Arial" panose="020B0604020202020204" pitchFamily="34" charset="0"/>
              </a:rPr>
              <a:t>Handels-, Produktions-, Bildungs- und Informationstätigkeiten;</a:t>
            </a:r>
          </a:p>
          <a:p>
            <a:pPr marL="742950" lvl="1" indent="-285750" algn="just" eaLnBrk="1" hangingPunct="1">
              <a:buFont typeface="Arial" panose="020B0604020202020204" pitchFamily="34" charset="0"/>
              <a:buChar char="•"/>
            </a:pPr>
            <a:r>
              <a:rPr lang="de-DE" sz="1400" dirty="0">
                <a:latin typeface="+mj-lt"/>
                <a:cs typeface="Arial" panose="020B0604020202020204" pitchFamily="34" charset="0"/>
              </a:rPr>
              <a:t>…</a:t>
            </a:r>
          </a:p>
          <a:p>
            <a:pPr marL="742950" lvl="1" indent="-285750" algn="just" eaLnBrk="1" hangingPunct="1">
              <a:buFont typeface="Arial" panose="020B0604020202020204" pitchFamily="34" charset="0"/>
              <a:buChar char="•"/>
            </a:pPr>
            <a:endParaRPr lang="de-DE" sz="1400" dirty="0">
              <a:latin typeface="+mj-lt"/>
              <a:cs typeface="Arial" panose="020B0604020202020204" pitchFamily="34" charset="0"/>
            </a:endParaRPr>
          </a:p>
          <a:p>
            <a:pPr marL="742950" lvl="1" indent="-285750" algn="just" eaLnBrk="1" hangingPunct="1">
              <a:buFont typeface="Arial" panose="020B0604020202020204" pitchFamily="34" charset="0"/>
              <a:buChar char="•"/>
            </a:pPr>
            <a:endParaRPr lang="de-DE" sz="1400" dirty="0">
              <a:latin typeface="+mj-lt"/>
              <a:cs typeface="Arial" panose="020B0604020202020204" pitchFamily="34" charset="0"/>
            </a:endParaRPr>
          </a:p>
          <a:p>
            <a:pPr marL="742950" lvl="1" indent="-285750" algn="just" eaLnBrk="1" hangingPunct="1">
              <a:buFont typeface="Arial" panose="020B0604020202020204" pitchFamily="34" charset="0"/>
              <a:buChar char="•"/>
            </a:pPr>
            <a:endParaRPr lang="de-DE" altLang="de-DE" sz="1400" dirty="0">
              <a:latin typeface="+mj-lt"/>
              <a:cs typeface="Arial" panose="020B0604020202020204" pitchFamily="34" charset="0"/>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lgn="ctr" eaLnBrk="1" hangingPunct="1">
              <a:buFont typeface="Wingdings" panose="05000000000000000000" pitchFamily="2" charset="2"/>
              <a:buNone/>
            </a:pPr>
            <a:r>
              <a:rPr lang="de-DE" altLang="de-DE" sz="3600" dirty="0">
                <a:solidFill>
                  <a:srgbClr val="BE3737"/>
                </a:solidFill>
                <a:latin typeface="+mj-lt"/>
              </a:rPr>
              <a:t>4. Reform des Dritten Sektors</a:t>
            </a:r>
          </a:p>
          <a:p>
            <a:pPr algn="ctr" eaLnBrk="1" hangingPunct="1">
              <a:buFont typeface="Wingdings" panose="05000000000000000000" pitchFamily="2" charset="2"/>
              <a:buNone/>
            </a:pPr>
            <a:r>
              <a:rPr lang="de-DE" altLang="de-DE" sz="3000" dirty="0">
                <a:solidFill>
                  <a:srgbClr val="BE3737"/>
                </a:solidFill>
                <a:latin typeface="+mj-lt"/>
              </a:rPr>
              <a:t>Überblick Dritter Sektor</a:t>
            </a:r>
          </a:p>
        </p:txBody>
      </p:sp>
      <p:pic>
        <p:nvPicPr>
          <p:cNvPr id="2" name="Grafik 1">
            <a:extLst>
              <a:ext uri="{FF2B5EF4-FFF2-40B4-BE49-F238E27FC236}">
                <a16:creationId xmlns:a16="http://schemas.microsoft.com/office/drawing/2014/main" id="{FB273538-4B0C-BD9D-C1EE-F0AB8473FE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3470102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15</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5724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algn="just">
              <a:buFont typeface="Arial" panose="020B0604020202020204" pitchFamily="34" charset="0"/>
              <a:buChar char="•"/>
            </a:pPr>
            <a:r>
              <a:rPr lang="de-DE" sz="2000" b="1" dirty="0">
                <a:latin typeface="Calibri Light" panose="020F0302020204030204" pitchFamily="34" charset="0"/>
                <a:cs typeface="Calibri Light" panose="020F0302020204030204" pitchFamily="34" charset="0"/>
              </a:rPr>
              <a:t>Andere Tätigkeiten gemäß Art. 6 KDS (=gewerbliche Tätigkeiten)</a:t>
            </a:r>
          </a:p>
          <a:p>
            <a:pPr lvl="1" algn="just">
              <a:buFont typeface="Arial" panose="020B0604020202020204" pitchFamily="34" charset="0"/>
              <a:buChar char="•"/>
            </a:pPr>
            <a:r>
              <a:rPr lang="de-DE" dirty="0">
                <a:latin typeface="Calibri Light" panose="020F0302020204030204" pitchFamily="34" charset="0"/>
                <a:cs typeface="Calibri Light" panose="020F0302020204030204" pitchFamily="34" charset="0"/>
              </a:rPr>
              <a:t>Müssen in den Satzungen genannt sein (wenn auch nicht genau aufgelistet);</a:t>
            </a:r>
          </a:p>
          <a:p>
            <a:pPr lvl="1" algn="just">
              <a:buFont typeface="Arial" panose="020B0604020202020204" pitchFamily="34" charset="0"/>
              <a:buChar char="•"/>
            </a:pPr>
            <a:r>
              <a:rPr lang="de-DE" dirty="0">
                <a:latin typeface="Calibri Light" panose="020F0302020204030204" pitchFamily="34" charset="0"/>
                <a:cs typeface="Calibri Light" panose="020F0302020204030204" pitchFamily="34" charset="0"/>
              </a:rPr>
              <a:t>Müssen sekundär und instrumentell zur Haupttätigkeit sein;</a:t>
            </a:r>
          </a:p>
          <a:p>
            <a:pPr lvl="1" algn="just">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MD Nr. 107 vom 19. Mai 2021 – Regelung sekundäre Tätigkeiten</a:t>
            </a:r>
          </a:p>
          <a:p>
            <a:pPr lvl="1" algn="just">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Erlöse aus den anderen Tätigkeiten dürfen nicht mehr sein als:</a:t>
            </a:r>
          </a:p>
          <a:p>
            <a:pPr lvl="2" algn="just">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30% der gesamten Einnahmen </a:t>
            </a:r>
            <a:r>
              <a:rPr lang="de-DE" altLang="de-DE" u="sng" dirty="0">
                <a:latin typeface="Calibri Light" panose="020F0302020204030204" pitchFamily="34" charset="0"/>
                <a:cs typeface="Calibri Light" panose="020F0302020204030204" pitchFamily="34" charset="0"/>
              </a:rPr>
              <a:t>oder</a:t>
            </a:r>
          </a:p>
          <a:p>
            <a:pPr lvl="2" algn="just">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66% der gesamten Kosten</a:t>
            </a:r>
          </a:p>
          <a:p>
            <a:pPr lvl="1" algn="just">
              <a:buFont typeface="Arial" panose="020B0604020202020204" pitchFamily="34" charset="0"/>
              <a:buChar char="•"/>
            </a:pPr>
            <a:r>
              <a:rPr lang="de-DE" dirty="0">
                <a:latin typeface="Calibri Light" panose="020F0302020204030204" pitchFamily="34" charset="0"/>
                <a:cs typeface="Calibri Light" panose="020F0302020204030204" pitchFamily="34" charset="0"/>
              </a:rPr>
              <a:t>Diese Voraussetzung muss in der Abschlussrechnung bestätigt werden</a:t>
            </a:r>
          </a:p>
          <a:p>
            <a:pPr lvl="1" algn="just">
              <a:buFont typeface="Arial" panose="020B0604020202020204" pitchFamily="34" charset="0"/>
              <a:buChar char="•"/>
            </a:pPr>
            <a:r>
              <a:rPr lang="de-DE" dirty="0">
                <a:latin typeface="Calibri Light" panose="020F0302020204030204" pitchFamily="34" charset="0"/>
                <a:cs typeface="Calibri Light" panose="020F0302020204030204" pitchFamily="34" charset="0"/>
              </a:rPr>
              <a:t>Falls die Limits in einem Jahr überschritten werden, müssen im Folgejahr die Limits samt Korrektur zum Vorjahr eingehalten werden, ansonsten</a:t>
            </a:r>
          </a:p>
          <a:p>
            <a:pPr marL="457200" lvl="1" indent="0" algn="just"/>
            <a:r>
              <a:rPr lang="de-DE" dirty="0">
                <a:latin typeface="Calibri Light" panose="020F0302020204030204" pitchFamily="34" charset="0"/>
                <a:cs typeface="Calibri Light" panose="020F0302020204030204" pitchFamily="34" charset="0"/>
              </a:rPr>
              <a:t>	</a:t>
            </a:r>
            <a:r>
              <a:rPr lang="de-DE" u="sng" dirty="0">
                <a:latin typeface="Calibri Light" panose="020F0302020204030204" pitchFamily="34" charset="0"/>
                <a:cs typeface="Calibri Light" panose="020F0302020204030204" pitchFamily="34" charset="0"/>
              </a:rPr>
              <a:t>-&gt; Streichung aus dem Register und Verlust des Status als KDS</a:t>
            </a:r>
          </a:p>
          <a:p>
            <a:pPr lvl="1" algn="just" eaLnBrk="1" hangingPunct="1">
              <a:buFont typeface="Arial" panose="020B0604020202020204" pitchFamily="34" charset="0"/>
              <a:buChar char="•"/>
            </a:pPr>
            <a:endParaRPr lang="de-DE" altLang="de-DE" sz="1700" dirty="0">
              <a:latin typeface="+mj-lt"/>
            </a:endParaRPr>
          </a:p>
          <a:p>
            <a:pPr lvl="1" algn="just" eaLnBrk="1" hangingPunct="1">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Achtung: Falls die Einnahmen zwar gewerblich sind, sich aber auf die Tätigkeiten von allgemeinem Interesse beziehen, besteht der Verein als KDS weiter, jedoch in Form eines gewerblichen Vereines</a:t>
            </a:r>
          </a:p>
          <a:p>
            <a:pPr marL="457200" lvl="1" indent="0" algn="just" eaLnBrk="1" hangingPunct="1"/>
            <a:r>
              <a:rPr lang="de-DE" altLang="de-DE" sz="1700" dirty="0">
                <a:latin typeface="Calibri Light" panose="020F0302020204030204" pitchFamily="34" charset="0"/>
                <a:cs typeface="Calibri Light" panose="020F0302020204030204" pitchFamily="34" charset="0"/>
              </a:rPr>
              <a:t>	</a:t>
            </a:r>
            <a:r>
              <a:rPr lang="de-DE" altLang="de-DE" sz="1700" u="sng" dirty="0">
                <a:latin typeface="Calibri Light" panose="020F0302020204030204" pitchFamily="34" charset="0"/>
                <a:cs typeface="Calibri Light" panose="020F0302020204030204" pitchFamily="34" charset="0"/>
              </a:rPr>
              <a:t>-&gt; zusätzliche Eintragung in der Handelskammer notwendig</a:t>
            </a:r>
            <a:endParaRPr lang="de-DE" altLang="de-DE" sz="1700" u="sng" dirty="0">
              <a:latin typeface="+mj-lt"/>
            </a:endParaRP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algn="ctr" eaLnBrk="1" hangingPunct="1">
              <a:buFont typeface="Wingdings" panose="05000000000000000000" pitchFamily="2" charset="2"/>
              <a:buNone/>
            </a:pPr>
            <a:r>
              <a:rPr lang="de-DE" altLang="de-DE" sz="3000" dirty="0">
                <a:solidFill>
                  <a:srgbClr val="BE3737"/>
                </a:solidFill>
                <a:latin typeface="+mj-lt"/>
              </a:rPr>
              <a:t>Überblick Dritter Sektor</a:t>
            </a:r>
          </a:p>
        </p:txBody>
      </p:sp>
      <p:pic>
        <p:nvPicPr>
          <p:cNvPr id="2" name="Grafik 1">
            <a:extLst>
              <a:ext uri="{FF2B5EF4-FFF2-40B4-BE49-F238E27FC236}">
                <a16:creationId xmlns:a16="http://schemas.microsoft.com/office/drawing/2014/main" id="{C091768D-51B7-EF7C-72CD-712CFBB3B8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1399446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16</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buFont typeface="Arial" panose="020B0604020202020204" pitchFamily="34" charset="0"/>
              <a:buChar char="•"/>
              <a:defRPr/>
            </a:pPr>
            <a:endParaRPr lang="de-DE" sz="2000" b="1" dirty="0">
              <a:latin typeface="Calibri Light" panose="020F0302020204030204" pitchFamily="34" charset="0"/>
              <a:cs typeface="Calibri Light" panose="020F0302020204030204" pitchFamily="34" charset="0"/>
            </a:endParaRPr>
          </a:p>
          <a:p>
            <a:pPr algn="just">
              <a:buFont typeface="Arial" panose="020B0604020202020204" pitchFamily="34" charset="0"/>
              <a:buChar char="•"/>
              <a:defRPr/>
            </a:pPr>
            <a:r>
              <a:rPr lang="de-DE" sz="2000" b="1" dirty="0">
                <a:latin typeface="Calibri Light" panose="020F0302020204030204" pitchFamily="34" charset="0"/>
                <a:cs typeface="Calibri Light" panose="020F0302020204030204" pitchFamily="34" charset="0"/>
              </a:rPr>
              <a:t>Geldsammlungen (Fundraising) gemäß Art. 7 KDS</a:t>
            </a:r>
          </a:p>
          <a:p>
            <a:r>
              <a:rPr lang="de-DE" dirty="0">
                <a:latin typeface="Calibri Light" panose="020F0302020204030204" pitchFamily="34" charset="0"/>
                <a:cs typeface="Calibri Light" panose="020F0302020204030204" pitchFamily="34" charset="0"/>
              </a:rPr>
              <a:t>Explizit genannt ist die Möglichkeit von Geldsammlungen um die eigene</a:t>
            </a:r>
          </a:p>
          <a:p>
            <a:r>
              <a:rPr lang="de-DE" dirty="0">
                <a:latin typeface="Calibri Light" panose="020F0302020204030204" pitchFamily="34" charset="0"/>
                <a:cs typeface="Calibri Light" panose="020F0302020204030204" pitchFamily="34" charset="0"/>
              </a:rPr>
              <a:t>Tätigkeit zu finanzieren, mittels:</a:t>
            </a:r>
          </a:p>
          <a:p>
            <a:pPr lvl="1">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Spenden oder nicht monetäre Geschenke</a:t>
            </a:r>
          </a:p>
          <a:p>
            <a:pPr lvl="1">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Hinterlassenschaften</a:t>
            </a:r>
          </a:p>
          <a:p>
            <a:pPr lvl="1">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Verkauf von Gütern und Dienstleistungen mit einem geringen Wert.</a:t>
            </a:r>
          </a:p>
          <a:p>
            <a:pPr marL="0" indent="0"/>
            <a:endParaRPr lang="de-DE" altLang="de-DE" dirty="0">
              <a:latin typeface="Calibri Light" panose="020F0302020204030204" pitchFamily="34" charset="0"/>
              <a:cs typeface="Calibri Light" panose="020F0302020204030204" pitchFamily="34" charset="0"/>
            </a:endParaRPr>
          </a:p>
          <a:p>
            <a:pPr marL="0" indent="0"/>
            <a:r>
              <a:rPr lang="de-DE" altLang="de-DE" dirty="0">
                <a:latin typeface="Calibri Light" panose="020F0302020204030204" pitchFamily="34" charset="0"/>
                <a:cs typeface="Calibri Light" panose="020F0302020204030204" pitchFamily="34" charset="0"/>
              </a:rPr>
              <a:t>Damit diese steuerbefreit sind, müssen folgende Voraussetzungen gegeben sein: </a:t>
            </a:r>
          </a:p>
          <a:p>
            <a:pPr marL="742950" lvl="1" indent="-285750">
              <a:buFont typeface="Arial" panose="020B0604020202020204" pitchFamily="34" charset="0"/>
              <a:buChar char="•"/>
            </a:pPr>
            <a:r>
              <a:rPr lang="de-DE" altLang="de-DE" u="sng" dirty="0">
                <a:latin typeface="Calibri Light" panose="020F0302020204030204" pitchFamily="34" charset="0"/>
                <a:cs typeface="Calibri Light" panose="020F0302020204030204" pitchFamily="34" charset="0"/>
              </a:rPr>
              <a:t>Gelegentlich</a:t>
            </a:r>
            <a:r>
              <a:rPr lang="de-DE" altLang="de-DE" dirty="0">
                <a:latin typeface="Calibri Light" panose="020F0302020204030204" pitchFamily="34" charset="0"/>
                <a:cs typeface="Calibri Light" panose="020F0302020204030204" pitchFamily="34" charset="0"/>
              </a:rPr>
              <a:t> durchgeführte Geldsammlungen; </a:t>
            </a:r>
          </a:p>
          <a:p>
            <a:pPr marL="742950" lvl="1" indent="-285750">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Durchführung im Rahmen von Feierlichkeiten oder Sensibilisierungskampagnen erfolgen; </a:t>
            </a:r>
          </a:p>
          <a:p>
            <a:pPr marL="742950" lvl="1" indent="-285750">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Verkauf oder Dienstleistungen von geringem Wert („</a:t>
            </a:r>
            <a:r>
              <a:rPr lang="de-DE" altLang="de-DE" dirty="0" err="1">
                <a:latin typeface="Calibri Light" panose="020F0302020204030204" pitchFamily="34" charset="0"/>
                <a:cs typeface="Calibri Light" panose="020F0302020204030204" pitchFamily="34" charset="0"/>
              </a:rPr>
              <a:t>modico</a:t>
            </a:r>
            <a:r>
              <a:rPr lang="de-DE" altLang="de-DE" dirty="0">
                <a:latin typeface="Calibri Light" panose="020F0302020204030204" pitchFamily="34" charset="0"/>
                <a:cs typeface="Calibri Light" panose="020F0302020204030204" pitchFamily="34" charset="0"/>
              </a:rPr>
              <a:t> </a:t>
            </a:r>
            <a:r>
              <a:rPr lang="de-DE" altLang="de-DE" dirty="0" err="1">
                <a:latin typeface="Calibri Light" panose="020F0302020204030204" pitchFamily="34" charset="0"/>
                <a:cs typeface="Calibri Light" panose="020F0302020204030204" pitchFamily="34" charset="0"/>
              </a:rPr>
              <a:t>valore</a:t>
            </a:r>
            <a:r>
              <a:rPr lang="de-DE" altLang="de-DE" dirty="0">
                <a:latin typeface="Calibri Light" panose="020F0302020204030204" pitchFamily="34" charset="0"/>
                <a:cs typeface="Calibri Light" panose="020F0302020204030204" pitchFamily="34" charset="0"/>
              </a:rPr>
              <a:t>“)</a:t>
            </a:r>
          </a:p>
          <a:p>
            <a:pPr marL="0" indent="0"/>
            <a:endParaRPr kumimoji="0" lang="de-DE" b="0" i="0" u="none" strike="noStrike" kern="1200" cap="none" spc="0" normalizeH="0" baseline="0" noProof="0" dirty="0">
              <a:ln>
                <a:noFill/>
              </a:ln>
              <a:solidFill>
                <a:prstClr val="black"/>
              </a:solidFill>
              <a:effectLst/>
              <a:uLnTx/>
              <a:uFillTx/>
              <a:latin typeface="Calibri Light" panose="020F0302020204030204" pitchFamily="34" charset="0"/>
              <a:ea typeface="ＭＳ Ｐゴシック" panose="020B0600070205080204" pitchFamily="34" charset="-128"/>
              <a:cs typeface="Calibri Light" panose="020F0302020204030204" pitchFamily="34" charset="0"/>
            </a:endParaRPr>
          </a:p>
          <a:p>
            <a:pPr marL="0" indent="0"/>
            <a:r>
              <a:rPr kumimoji="0" lang="de-DE" b="0" i="0" u="none" strike="noStrike" kern="1200" cap="none" spc="0" normalizeH="0" baseline="0" noProof="0" dirty="0">
                <a:ln>
                  <a:noFill/>
                </a:ln>
                <a:solidFill>
                  <a:prstClr val="black"/>
                </a:solidFill>
                <a:effectLst/>
                <a:uLnTx/>
                <a:uFillTx/>
                <a:latin typeface="Calibri Light" panose="020F0302020204030204" pitchFamily="34" charset="0"/>
                <a:ea typeface="ＭＳ Ｐゴシック" panose="020B0600070205080204" pitchFamily="34" charset="-128"/>
                <a:cs typeface="Calibri Light" panose="020F0302020204030204" pitchFamily="34" charset="0"/>
              </a:rPr>
              <a:t>Für </a:t>
            </a:r>
            <a:r>
              <a:rPr lang="de-DE" dirty="0">
                <a:solidFill>
                  <a:prstClr val="black"/>
                </a:solidFill>
                <a:latin typeface="Calibri Light" panose="020F0302020204030204" pitchFamily="34" charset="0"/>
                <a:cs typeface="Calibri Light" panose="020F0302020204030204" pitchFamily="34" charset="0"/>
              </a:rPr>
              <a:t>u.a. Theatervereine: Lt. Richtlinien können Vereine Spendensammlungen anlässlich von sportlichen, </a:t>
            </a:r>
            <a:r>
              <a:rPr lang="de-DE" u="sng" dirty="0">
                <a:solidFill>
                  <a:prstClr val="black"/>
                </a:solidFill>
                <a:latin typeface="Calibri Light" panose="020F0302020204030204" pitchFamily="34" charset="0"/>
                <a:cs typeface="Calibri Light" panose="020F0302020204030204" pitchFamily="34" charset="0"/>
              </a:rPr>
              <a:t>kulturellen</a:t>
            </a:r>
            <a:r>
              <a:rPr lang="de-DE" dirty="0">
                <a:solidFill>
                  <a:prstClr val="black"/>
                </a:solidFill>
                <a:latin typeface="Calibri Light" panose="020F0302020204030204" pitchFamily="34" charset="0"/>
                <a:cs typeface="Calibri Light" panose="020F0302020204030204" pitchFamily="34" charset="0"/>
              </a:rPr>
              <a:t>, freizeitbezogenen oder sonstigen Veranstaltungen organisieren.</a:t>
            </a:r>
          </a:p>
          <a:p>
            <a:pPr marL="0" indent="0"/>
            <a:endParaRPr kumimoji="0" lang="de-DE" sz="2000" b="0" i="0" u="none" strike="noStrike" kern="1200" cap="none" spc="0" normalizeH="0" baseline="0" noProof="0" dirty="0">
              <a:ln>
                <a:noFill/>
              </a:ln>
              <a:solidFill>
                <a:prstClr val="black"/>
              </a:solidFill>
              <a:effectLst/>
              <a:uLnTx/>
              <a:uFillTx/>
              <a:latin typeface="Calibri Light" panose="020F0302020204030204" pitchFamily="34" charset="0"/>
              <a:ea typeface="ＭＳ Ｐゴシック" panose="020B0600070205080204" pitchFamily="34" charset="-128"/>
              <a:cs typeface="Calibri Light" panose="020F0302020204030204" pitchFamily="34" charset="0"/>
            </a:endParaRPr>
          </a:p>
          <a:p>
            <a:pPr marL="0" indent="0"/>
            <a:r>
              <a:rPr lang="de-DE" sz="2000" dirty="0">
                <a:solidFill>
                  <a:prstClr val="black"/>
                </a:solidFill>
                <a:latin typeface="Calibri Light" panose="020F0302020204030204" pitchFamily="34" charset="0"/>
                <a:cs typeface="Calibri Light" panose="020F0302020204030204" pitchFamily="34" charset="0"/>
              </a:rPr>
              <a:t>-&gt; Es benötigt einen eigenen Rechenschaftsbericht</a:t>
            </a: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algn="ctr" eaLnBrk="1" hangingPunct="1">
              <a:buFont typeface="Wingdings" panose="05000000000000000000" pitchFamily="2" charset="2"/>
              <a:buNone/>
            </a:pPr>
            <a:r>
              <a:rPr lang="de-DE" altLang="de-DE" sz="3000" dirty="0">
                <a:solidFill>
                  <a:srgbClr val="BE3737"/>
                </a:solidFill>
                <a:latin typeface="+mj-lt"/>
              </a:rPr>
              <a:t>Überblick Dritter Sektor</a:t>
            </a:r>
          </a:p>
        </p:txBody>
      </p:sp>
      <p:pic>
        <p:nvPicPr>
          <p:cNvPr id="2" name="Grafik 1">
            <a:extLst>
              <a:ext uri="{FF2B5EF4-FFF2-40B4-BE49-F238E27FC236}">
                <a16:creationId xmlns:a16="http://schemas.microsoft.com/office/drawing/2014/main" id="{C091768D-51B7-EF7C-72CD-712CFBB3B8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543941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17</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627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374650" indent="-285750">
              <a:buFont typeface="Arial" panose="020B0604020202020204" pitchFamily="34" charset="0"/>
              <a:buChar char="•"/>
            </a:pPr>
            <a:r>
              <a:rPr lang="de-DE" dirty="0">
                <a:latin typeface="+mj-lt"/>
              </a:rPr>
              <a:t>Über die Tätigkeit </a:t>
            </a:r>
            <a:r>
              <a:rPr lang="de-DE" u="sng" dirty="0">
                <a:latin typeface="+mj-lt"/>
              </a:rPr>
              <a:t>vorwiegend</a:t>
            </a:r>
            <a:r>
              <a:rPr lang="de-DE" dirty="0">
                <a:latin typeface="+mj-lt"/>
              </a:rPr>
              <a:t> gegenüber Dritten aus und bedienen sich in überwiegendem Maße der freiwilligen Arbeit der eigenen Mitglieder und der Mitglieder der angegliederten Vereine und Körperschaften. </a:t>
            </a:r>
          </a:p>
          <a:p>
            <a:pPr marL="374650" indent="-285750">
              <a:buFont typeface="Arial" panose="020B0604020202020204" pitchFamily="34" charset="0"/>
              <a:buChar char="•"/>
            </a:pPr>
            <a:endParaRPr lang="de-DE" dirty="0">
              <a:latin typeface="+mj-lt"/>
            </a:endParaRPr>
          </a:p>
          <a:p>
            <a:pPr marL="374650" indent="-285750">
              <a:buFont typeface="Arial" panose="020B0604020202020204" pitchFamily="34" charset="0"/>
              <a:buChar char="•"/>
            </a:pPr>
            <a:r>
              <a:rPr lang="de-DE" dirty="0">
                <a:latin typeface="+mj-lt"/>
              </a:rPr>
              <a:t>Mindestanzahl: 7 Privatpersonen oder 3 EO</a:t>
            </a:r>
          </a:p>
          <a:p>
            <a:pPr marL="374650" indent="-285750">
              <a:buFont typeface="Arial" panose="020B0604020202020204" pitchFamily="34" charset="0"/>
              <a:buChar char="•"/>
            </a:pPr>
            <a:endParaRPr lang="de-DE" dirty="0">
              <a:latin typeface="+mj-lt"/>
            </a:endParaRPr>
          </a:p>
          <a:p>
            <a:pPr marL="374650" indent="-285750">
              <a:buFont typeface="Arial" panose="020B0604020202020204" pitchFamily="34" charset="0"/>
              <a:buChar char="•"/>
            </a:pPr>
            <a:r>
              <a:rPr lang="de-DE" dirty="0">
                <a:latin typeface="+mj-lt"/>
              </a:rPr>
              <a:t>Wer kann Mitglied werden?</a:t>
            </a:r>
          </a:p>
          <a:p>
            <a:pPr marL="667258" lvl="1" indent="-285750">
              <a:buFont typeface="Arial" panose="020B0604020202020204" pitchFamily="34" charset="0"/>
              <a:buChar char="•"/>
            </a:pPr>
            <a:r>
              <a:rPr lang="de-DE" dirty="0">
                <a:latin typeface="+mj-lt"/>
              </a:rPr>
              <a:t>Privatpersonen und EO</a:t>
            </a:r>
          </a:p>
          <a:p>
            <a:pPr marL="667258" lvl="1" indent="-285750">
              <a:buFont typeface="Arial" panose="020B0604020202020204" pitchFamily="34" charset="0"/>
              <a:buChar char="•"/>
            </a:pPr>
            <a:r>
              <a:rPr lang="de-DE" dirty="0">
                <a:latin typeface="+mj-lt"/>
              </a:rPr>
              <a:t>Andere Vereine des Dritten Sektors oder andere nicht gewerbliche Körperschaften, sofern diese vom </a:t>
            </a:r>
            <a:r>
              <a:rPr lang="de-DE" u="sng" dirty="0">
                <a:latin typeface="+mj-lt"/>
              </a:rPr>
              <a:t>Statut vorgesehen </a:t>
            </a:r>
            <a:r>
              <a:rPr lang="de-DE" dirty="0">
                <a:latin typeface="+mj-lt"/>
              </a:rPr>
              <a:t>sind und </a:t>
            </a:r>
            <a:r>
              <a:rPr lang="de-DE" u="sng" dirty="0">
                <a:latin typeface="+mj-lt"/>
              </a:rPr>
              <a:t>nicht mehr als 50% der </a:t>
            </a:r>
            <a:r>
              <a:rPr lang="de-DE" u="sng" dirty="0" err="1">
                <a:latin typeface="+mj-lt"/>
              </a:rPr>
              <a:t>Volontariatsvereine</a:t>
            </a:r>
            <a:r>
              <a:rPr lang="de-DE" u="sng" dirty="0">
                <a:latin typeface="+mj-lt"/>
              </a:rPr>
              <a:t> </a:t>
            </a:r>
            <a:r>
              <a:rPr lang="de-DE" dirty="0">
                <a:latin typeface="+mj-lt"/>
              </a:rPr>
              <a:t>ausmachen</a:t>
            </a:r>
          </a:p>
          <a:p>
            <a:pPr marL="667258" lvl="1" indent="-285750">
              <a:buFont typeface="Arial" panose="020B0604020202020204" pitchFamily="34" charset="0"/>
              <a:buChar char="•"/>
            </a:pPr>
            <a:endParaRPr lang="de-DE" dirty="0">
              <a:latin typeface="+mj-lt"/>
            </a:endParaRPr>
          </a:p>
          <a:p>
            <a:pPr marL="210058" indent="-285750">
              <a:buFont typeface="Arial" panose="020B0604020202020204" pitchFamily="34" charset="0"/>
              <a:buChar char="•"/>
            </a:pPr>
            <a:r>
              <a:rPr lang="de-DE" dirty="0">
                <a:latin typeface="+mj-lt"/>
              </a:rPr>
              <a:t>Wie darf sich eine EO finanzieren?</a:t>
            </a:r>
          </a:p>
          <a:p>
            <a:pPr marL="667258" lvl="1" indent="-285750">
              <a:buFont typeface="Arial" panose="020B0604020202020204" pitchFamily="34" charset="0"/>
              <a:buChar char="•"/>
            </a:pPr>
            <a:r>
              <a:rPr lang="de-DE" dirty="0">
                <a:latin typeface="+mj-lt"/>
              </a:rPr>
              <a:t>Mitgliedsbeiträge, </a:t>
            </a:r>
            <a:r>
              <a:rPr lang="de-DE" dirty="0" err="1">
                <a:latin typeface="+mj-lt"/>
              </a:rPr>
              <a:t>öff</a:t>
            </a:r>
            <a:r>
              <a:rPr lang="de-DE" dirty="0">
                <a:latin typeface="+mj-lt"/>
              </a:rPr>
              <a:t>. und private Beiträge, Erbschaften und testamentarische Schenkungen, Einkommen aus Immobilien, Spendensammlungen und Einnahmen aus anderen Tätigkeiten gemäß Art. 6 (Art. 33, Abs. 2);</a:t>
            </a:r>
          </a:p>
          <a:p>
            <a:pPr marL="667258" lvl="1" indent="-285750">
              <a:buFont typeface="Arial" panose="020B0604020202020204" pitchFamily="34" charset="0"/>
              <a:buChar char="•"/>
            </a:pPr>
            <a:r>
              <a:rPr lang="de-DE" dirty="0">
                <a:latin typeface="+mj-lt"/>
              </a:rPr>
              <a:t>Reine Unkostenbeiträge und andere Einnahmen, sofern nicht mehr als 30% der Gesamteinnahmen bzw. 66% der Gesamtkosten (Art. 33, Abs. 3)</a:t>
            </a: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err="1">
                <a:ln>
                  <a:noFill/>
                </a:ln>
                <a:solidFill>
                  <a:srgbClr val="BE3737"/>
                </a:solidFill>
                <a:effectLst/>
                <a:uLnTx/>
                <a:uFillTx/>
                <a:latin typeface="Calibri Light"/>
                <a:ea typeface="ＭＳ Ｐゴシック" panose="020B0600070205080204" pitchFamily="34" charset="-128"/>
              </a:rPr>
              <a:t>Volontariatsvereine</a:t>
            </a:r>
            <a:endPar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p:txBody>
      </p:sp>
      <p:pic>
        <p:nvPicPr>
          <p:cNvPr id="2" name="Grafik 1">
            <a:extLst>
              <a:ext uri="{FF2B5EF4-FFF2-40B4-BE49-F238E27FC236}">
                <a16:creationId xmlns:a16="http://schemas.microsoft.com/office/drawing/2014/main" id="{C091768D-51B7-EF7C-72CD-712CFBB3B8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167127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18</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mj-lt"/>
              <a:ea typeface="ＭＳ Ｐゴシック" panose="020B0600070205080204" pitchFamily="34" charset="-128"/>
              <a:cs typeface="+mn-cs"/>
            </a:endParaRPr>
          </a:p>
          <a:p>
            <a:pPr marL="374650" indent="-285750">
              <a:buFont typeface="Arial" panose="020B0604020202020204" pitchFamily="34" charset="0"/>
              <a:buChar char="•"/>
            </a:pPr>
            <a:r>
              <a:rPr lang="de-DE" dirty="0">
                <a:latin typeface="+mj-lt"/>
              </a:rPr>
              <a:t>Über die Tätigkeit </a:t>
            </a:r>
            <a:r>
              <a:rPr lang="de-DE" u="sng" dirty="0">
                <a:latin typeface="+mj-lt"/>
              </a:rPr>
              <a:t>vorwiegend</a:t>
            </a:r>
            <a:r>
              <a:rPr lang="de-DE" dirty="0">
                <a:latin typeface="+mj-lt"/>
              </a:rPr>
              <a:t> gegenüber den eigenen Mitgliedern und der jeweiligen Familienangehörigen aus und </a:t>
            </a:r>
          </a:p>
          <a:p>
            <a:pPr marL="374650" indent="-285750">
              <a:buFont typeface="Arial" panose="020B0604020202020204" pitchFamily="34" charset="0"/>
              <a:buChar char="•"/>
            </a:pPr>
            <a:endParaRPr lang="de-DE" dirty="0">
              <a:latin typeface="+mj-lt"/>
            </a:endParaRPr>
          </a:p>
          <a:p>
            <a:pPr marL="374650" indent="-285750">
              <a:buFont typeface="Arial" panose="020B0604020202020204" pitchFamily="34" charset="0"/>
              <a:buChar char="•"/>
            </a:pPr>
            <a:r>
              <a:rPr lang="de-DE" dirty="0">
                <a:latin typeface="+mj-lt"/>
              </a:rPr>
              <a:t>bedienen sich in überwiegendem Maße der freiwilligen Arbeit der eigenen Mitglieder und der Mitglieder der angegliederten Vereine und Körperschaften.</a:t>
            </a:r>
          </a:p>
          <a:p>
            <a:pPr marL="374650" indent="-285750">
              <a:buFont typeface="Arial" panose="020B0604020202020204" pitchFamily="34" charset="0"/>
              <a:buChar char="•"/>
            </a:pPr>
            <a:endParaRPr lang="de-DE" dirty="0">
              <a:latin typeface="+mj-lt"/>
            </a:endParaRPr>
          </a:p>
          <a:p>
            <a:pPr marL="374650" indent="-285750">
              <a:buFont typeface="Arial" panose="020B0604020202020204" pitchFamily="34" charset="0"/>
              <a:buChar char="•"/>
            </a:pPr>
            <a:r>
              <a:rPr lang="de-DE" dirty="0">
                <a:latin typeface="+mj-lt"/>
              </a:rPr>
              <a:t>Mindestanzahl: 7 Privatpersonen oder 3 VFG</a:t>
            </a:r>
          </a:p>
          <a:p>
            <a:pPr marL="374650" indent="-285750">
              <a:buFont typeface="Arial" panose="020B0604020202020204" pitchFamily="34" charset="0"/>
              <a:buChar char="•"/>
            </a:pPr>
            <a:endParaRPr lang="de-DE" dirty="0">
              <a:latin typeface="+mj-lt"/>
            </a:endParaRPr>
          </a:p>
          <a:p>
            <a:pPr marL="374650" indent="-285750">
              <a:buFont typeface="Arial" panose="020B0604020202020204" pitchFamily="34" charset="0"/>
              <a:buChar char="•"/>
            </a:pPr>
            <a:r>
              <a:rPr lang="de-DE" dirty="0">
                <a:latin typeface="+mj-lt"/>
              </a:rPr>
              <a:t>Wer kann Mitglied werden?</a:t>
            </a:r>
          </a:p>
          <a:p>
            <a:pPr marL="667258" lvl="1" indent="-285750">
              <a:buFont typeface="Arial" panose="020B0604020202020204" pitchFamily="34" charset="0"/>
              <a:buChar char="•"/>
            </a:pPr>
            <a:r>
              <a:rPr lang="de-DE" dirty="0">
                <a:latin typeface="+mj-lt"/>
              </a:rPr>
              <a:t>Privatpersonen</a:t>
            </a:r>
          </a:p>
          <a:p>
            <a:pPr marL="667258" lvl="1" indent="-285750">
              <a:buFont typeface="Arial" panose="020B0604020202020204" pitchFamily="34" charset="0"/>
              <a:buChar char="•"/>
            </a:pPr>
            <a:r>
              <a:rPr lang="de-DE" dirty="0">
                <a:latin typeface="+mj-lt"/>
              </a:rPr>
              <a:t>VFG</a:t>
            </a:r>
          </a:p>
          <a:p>
            <a:pPr marL="667258" lvl="1" indent="-285750">
              <a:buFont typeface="Arial" panose="020B0604020202020204" pitchFamily="34" charset="0"/>
              <a:buChar char="•"/>
            </a:pPr>
            <a:r>
              <a:rPr lang="de-DE" dirty="0">
                <a:latin typeface="+mj-lt"/>
              </a:rPr>
              <a:t>Andere Vereine des Dritten Sektors oder andere nicht gewerbliche Körperschaften, sofern diese vom </a:t>
            </a:r>
            <a:r>
              <a:rPr lang="de-DE" u="sng" dirty="0">
                <a:latin typeface="+mj-lt"/>
              </a:rPr>
              <a:t>Statut vorgesehen </a:t>
            </a:r>
            <a:r>
              <a:rPr lang="de-DE" dirty="0">
                <a:latin typeface="+mj-lt"/>
              </a:rPr>
              <a:t>sind und </a:t>
            </a:r>
            <a:r>
              <a:rPr lang="de-DE" u="sng" dirty="0">
                <a:latin typeface="+mj-lt"/>
              </a:rPr>
              <a:t>nicht mehr als 50% der VFG </a:t>
            </a:r>
            <a:r>
              <a:rPr lang="de-DE" dirty="0">
                <a:latin typeface="+mj-lt"/>
              </a:rPr>
              <a:t>ausmachen</a:t>
            </a: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Gemeinnützige Vereine (VFG)</a:t>
            </a:r>
          </a:p>
        </p:txBody>
      </p:sp>
      <p:pic>
        <p:nvPicPr>
          <p:cNvPr id="2" name="Grafik 1">
            <a:extLst>
              <a:ext uri="{FF2B5EF4-FFF2-40B4-BE49-F238E27FC236}">
                <a16:creationId xmlns:a16="http://schemas.microsoft.com/office/drawing/2014/main" id="{F4EC6210-B773-34AA-F24F-A3C3E23407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42814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19</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mj-lt"/>
              <a:ea typeface="ＭＳ Ｐゴシック" panose="020B0600070205080204" pitchFamily="34" charset="-128"/>
              <a:cs typeface="+mn-cs"/>
            </a:endParaRPr>
          </a:p>
          <a:p>
            <a:pPr marL="374650" indent="-285750">
              <a:buFont typeface="Arial" panose="020B0604020202020204" pitchFamily="34" charset="0"/>
              <a:buChar char="•"/>
            </a:pPr>
            <a:r>
              <a:rPr lang="de-DE" dirty="0">
                <a:latin typeface="+mj-lt"/>
              </a:rPr>
              <a:t>Allermeisten steuerlichen Bestimmungen gemäß Titel X (Art. 79-89) des KDS treten in Kraft:</a:t>
            </a:r>
          </a:p>
          <a:p>
            <a:pPr marL="667258" lvl="1" indent="-285750">
              <a:buFont typeface="Arial" panose="020B0604020202020204" pitchFamily="34" charset="0"/>
              <a:buChar char="•"/>
            </a:pPr>
            <a:r>
              <a:rPr lang="de-DE" dirty="0">
                <a:latin typeface="+mj-lt"/>
              </a:rPr>
              <a:t>Nach Inkrafttreten des einheitlichen Registers RUNTS</a:t>
            </a:r>
          </a:p>
          <a:p>
            <a:pPr marL="667258" lvl="1" indent="-285750">
              <a:buFont typeface="Wingdings" panose="05000000000000000000" pitchFamily="2" charset="2"/>
              <a:buChar char="è"/>
            </a:pPr>
            <a:r>
              <a:rPr lang="de-DE" dirty="0">
                <a:latin typeface="+mj-lt"/>
              </a:rPr>
              <a:t>Ist im November 2021 in Kraft getreten</a:t>
            </a:r>
          </a:p>
          <a:p>
            <a:pPr marL="667258" lvl="1" indent="-285750">
              <a:buFont typeface="Wingdings" panose="05000000000000000000" pitchFamily="2" charset="2"/>
              <a:buChar char="è"/>
            </a:pPr>
            <a:endParaRPr lang="de-DE" dirty="0">
              <a:latin typeface="+mj-lt"/>
            </a:endParaRPr>
          </a:p>
          <a:p>
            <a:pPr marL="381508" lvl="1" indent="0"/>
            <a:r>
              <a:rPr lang="de-DE" u="sng" dirty="0">
                <a:latin typeface="+mj-lt"/>
              </a:rPr>
              <a:t>Oder</a:t>
            </a:r>
          </a:p>
          <a:p>
            <a:pPr marL="381508" lvl="1" indent="0"/>
            <a:endParaRPr lang="de-DE" u="sng" dirty="0">
              <a:latin typeface="+mj-lt"/>
            </a:endParaRPr>
          </a:p>
          <a:p>
            <a:pPr marL="667258" lvl="1" indent="-285750">
              <a:buFont typeface="Arial" panose="020B0604020202020204" pitchFamily="34" charset="0"/>
              <a:buChar char="•"/>
            </a:pPr>
            <a:r>
              <a:rPr lang="de-DE" dirty="0">
                <a:latin typeface="+mj-lt"/>
              </a:rPr>
              <a:t>Nach Genehmigung durch die EU</a:t>
            </a:r>
          </a:p>
          <a:p>
            <a:pPr marL="381508" lvl="1" indent="0"/>
            <a:r>
              <a:rPr lang="de-DE" dirty="0">
                <a:latin typeface="+mj-lt"/>
              </a:rPr>
              <a:t>-&gt; Antrag um Genehmigung wurde gestellt im September 2022</a:t>
            </a:r>
          </a:p>
          <a:p>
            <a:pPr marL="667258" lvl="1" indent="-285750">
              <a:buFont typeface="Arial" panose="020B0604020202020204" pitchFamily="34" charset="0"/>
              <a:buChar char="•"/>
            </a:pPr>
            <a:endParaRPr lang="de-DE" dirty="0">
              <a:latin typeface="+mj-lt"/>
            </a:endParaRPr>
          </a:p>
          <a:p>
            <a:pPr marL="431800" indent="-342900">
              <a:buFont typeface="Arial" panose="020B0604020202020204" pitchFamily="34" charset="0"/>
              <a:buChar char="•"/>
            </a:pPr>
            <a:r>
              <a:rPr lang="de-DE" dirty="0">
                <a:latin typeface="+mj-lt"/>
              </a:rPr>
              <a:t>März 2025: „</a:t>
            </a:r>
            <a:r>
              <a:rPr lang="de-DE" dirty="0" err="1">
                <a:latin typeface="+mj-lt"/>
              </a:rPr>
              <a:t>comfort</a:t>
            </a:r>
            <a:r>
              <a:rPr lang="de-DE" dirty="0">
                <a:latin typeface="+mj-lt"/>
              </a:rPr>
              <a:t> </a:t>
            </a:r>
            <a:r>
              <a:rPr lang="de-DE" dirty="0" err="1">
                <a:latin typeface="+mj-lt"/>
              </a:rPr>
              <a:t>letter</a:t>
            </a:r>
            <a:r>
              <a:rPr lang="de-DE" dirty="0">
                <a:latin typeface="+mj-lt"/>
              </a:rPr>
              <a:t>“ der EU und entsprechende Gesetzesänderung;</a:t>
            </a:r>
          </a:p>
          <a:p>
            <a:pPr marL="431800" indent="-342900">
              <a:buFont typeface="Arial" panose="020B0604020202020204" pitchFamily="34" charset="0"/>
              <a:buChar char="•"/>
            </a:pPr>
            <a:endParaRPr lang="de-DE" dirty="0">
              <a:latin typeface="+mj-lt"/>
            </a:endParaRPr>
          </a:p>
          <a:p>
            <a:pPr marL="431800" indent="-342900">
              <a:buFont typeface="Arial" panose="020B0604020202020204" pitchFamily="34" charset="0"/>
              <a:buChar char="•"/>
            </a:pPr>
            <a:r>
              <a:rPr lang="de-DE" dirty="0">
                <a:solidFill>
                  <a:srgbClr val="00B0F0"/>
                </a:solidFill>
                <a:latin typeface="+mj-lt"/>
              </a:rPr>
              <a:t>Neue steuerliche Neuerungen ab dem Jahr 2026</a:t>
            </a:r>
          </a:p>
          <a:p>
            <a:pPr marL="431800" indent="-342900">
              <a:buFont typeface="Arial" panose="020B0604020202020204" pitchFamily="34" charset="0"/>
              <a:buChar char="•"/>
            </a:pPr>
            <a:endParaRPr lang="de-DE" dirty="0">
              <a:latin typeface="+mj-lt"/>
            </a:endParaRP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Steuerliche Bestimmungen</a:t>
            </a:r>
          </a:p>
        </p:txBody>
      </p:sp>
      <p:pic>
        <p:nvPicPr>
          <p:cNvPr id="2" name="Grafik 1">
            <a:extLst>
              <a:ext uri="{FF2B5EF4-FFF2-40B4-BE49-F238E27FC236}">
                <a16:creationId xmlns:a16="http://schemas.microsoft.com/office/drawing/2014/main" id="{C91D8687-AC42-8094-1B78-4E416C412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2031682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platzhalter 2"/>
          <p:cNvSpPr>
            <a:spLocks noGrp="1"/>
          </p:cNvSpPr>
          <p:nvPr>
            <p:ph type="body" idx="1"/>
          </p:nvPr>
        </p:nvSpPr>
        <p:spPr>
          <a:xfrm>
            <a:off x="0" y="188913"/>
            <a:ext cx="9144000" cy="622300"/>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Tagesordnung</a:t>
            </a:r>
          </a:p>
        </p:txBody>
      </p:sp>
      <p:sp>
        <p:nvSpPr>
          <p:cNvPr id="15363"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EF08888D-E9AF-4384-82F8-C5D7662DE0F8}" type="slidenum">
              <a:rPr lang="de-DE" altLang="de-DE" sz="1200" smtClean="0">
                <a:solidFill>
                  <a:srgbClr val="D9D9D9"/>
                </a:solidFill>
                <a:latin typeface="+mj-lt"/>
              </a:rPr>
              <a:pPr>
                <a:spcBef>
                  <a:spcPct val="0"/>
                </a:spcBef>
                <a:buFontTx/>
                <a:buNone/>
              </a:pPr>
              <a:t>2</a:t>
            </a:fld>
            <a:endParaRPr lang="de-DE" altLang="de-DE" sz="1200" dirty="0">
              <a:solidFill>
                <a:srgbClr val="D9D9D9"/>
              </a:solidFill>
              <a:latin typeface="+mj-lt"/>
            </a:endParaRPr>
          </a:p>
        </p:txBody>
      </p:sp>
      <p:sp>
        <p:nvSpPr>
          <p:cNvPr id="15364"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9" name="Text Box 6"/>
          <p:cNvSpPr txBox="1">
            <a:spLocks noChangeArrowheads="1"/>
          </p:cNvSpPr>
          <p:nvPr/>
        </p:nvSpPr>
        <p:spPr bwMode="auto">
          <a:xfrm>
            <a:off x="457200" y="836711"/>
            <a:ext cx="8061325"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spAutoFit/>
          </a:bodyPr>
          <a:lstStyle>
            <a:lvl1pPr marL="342900" indent="-342900">
              <a:defRPr>
                <a:solidFill>
                  <a:schemeClr val="tx1"/>
                </a:solidFill>
                <a:latin typeface="Calibri" panose="020F0502020204030204" pitchFamily="34" charset="0"/>
                <a:ea typeface="ＭＳ Ｐゴシック" panose="020B0600070205080204" pitchFamily="34" charset="-128"/>
              </a:defRPr>
            </a:lvl1pPr>
            <a:lvl2pPr marL="800100" indent="-342900">
              <a:defRPr>
                <a:solidFill>
                  <a:schemeClr val="tx1"/>
                </a:solidFill>
                <a:latin typeface="Calibri" panose="020F0502020204030204" pitchFamily="34" charset="0"/>
                <a:ea typeface="ＭＳ Ｐゴシック" panose="020B0600070205080204" pitchFamily="34" charset="-128"/>
              </a:defRPr>
            </a:lvl2pPr>
            <a:lvl3pPr marL="1257300" indent="-342900">
              <a:defRPr>
                <a:solidFill>
                  <a:schemeClr val="tx1"/>
                </a:solidFill>
                <a:latin typeface="Calibri" panose="020F0502020204030204" pitchFamily="34" charset="0"/>
                <a:ea typeface="ＭＳ Ｐゴシック" panose="020B0600070205080204" pitchFamily="34" charset="-128"/>
              </a:defRPr>
            </a:lvl3pPr>
            <a:lvl4pPr marL="1714500" indent="-342900">
              <a:defRPr>
                <a:solidFill>
                  <a:schemeClr val="tx1"/>
                </a:solidFill>
                <a:latin typeface="Calibri" panose="020F0502020204030204" pitchFamily="34" charset="0"/>
                <a:ea typeface="ＭＳ Ｐゴシック" panose="020B0600070205080204" pitchFamily="34" charset="-128"/>
              </a:defRPr>
            </a:lvl4pPr>
            <a:lvl5pPr marL="2171700" indent="-342900">
              <a:defRPr>
                <a:solidFill>
                  <a:schemeClr val="tx1"/>
                </a:solidFill>
                <a:latin typeface="Calibri" panose="020F0502020204030204" pitchFamily="34" charset="0"/>
                <a:ea typeface="ＭＳ Ｐゴシック" panose="020B0600070205080204" pitchFamily="34" charset="-128"/>
              </a:defRPr>
            </a:lvl5pPr>
            <a:lvl6pPr marL="2628900" indent="-342900" fontAlgn="base">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3086100" indent="-342900" fontAlgn="base">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543300" indent="-342900" fontAlgn="base">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4000500" indent="-342900" fontAlgn="base">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457200" indent="-457200" eaLnBrk="1" hangingPunct="1">
              <a:lnSpc>
                <a:spcPct val="150000"/>
              </a:lnSpc>
              <a:buFont typeface="+mj-lt"/>
              <a:buAutoNum type="arabicPeriod"/>
              <a:defRPr/>
            </a:pPr>
            <a:r>
              <a:rPr lang="de-DE" altLang="de-DE" sz="1600" dirty="0">
                <a:latin typeface="+mj-lt"/>
                <a:cs typeface="AccordLight" panose="02000000000000000000" pitchFamily="50" charset="0"/>
              </a:rPr>
              <a:t>Vereine</a:t>
            </a:r>
          </a:p>
          <a:p>
            <a:pPr marL="457200" indent="-457200" eaLnBrk="1" hangingPunct="1">
              <a:lnSpc>
                <a:spcPct val="150000"/>
              </a:lnSpc>
              <a:buFont typeface="+mj-lt"/>
              <a:buAutoNum type="arabicPeriod"/>
              <a:defRPr/>
            </a:pPr>
            <a:r>
              <a:rPr lang="de-DE" altLang="de-DE" sz="1600" dirty="0">
                <a:latin typeface="+mj-lt"/>
                <a:cs typeface="AccordLight" panose="02000000000000000000" pitchFamily="50" charset="0"/>
              </a:rPr>
              <a:t>Agentur der Einnahmen</a:t>
            </a:r>
          </a:p>
          <a:p>
            <a:pPr marL="457200" indent="-457200" eaLnBrk="1" hangingPunct="1">
              <a:lnSpc>
                <a:spcPct val="150000"/>
              </a:lnSpc>
              <a:buFont typeface="+mj-lt"/>
              <a:buAutoNum type="arabicPeriod"/>
              <a:defRPr/>
            </a:pPr>
            <a:r>
              <a:rPr lang="de-DE" altLang="de-DE" sz="1600" dirty="0">
                <a:latin typeface="+mj-lt"/>
                <a:cs typeface="AccordLight" panose="02000000000000000000" pitchFamily="50" charset="0"/>
              </a:rPr>
              <a:t>Buchführung und Pauschalsystem 398/1991</a:t>
            </a:r>
          </a:p>
          <a:p>
            <a:pPr marL="457200" indent="-457200" eaLnBrk="1" hangingPunct="1">
              <a:lnSpc>
                <a:spcPct val="150000"/>
              </a:lnSpc>
              <a:buFont typeface="+mj-lt"/>
              <a:buAutoNum type="arabicPeriod"/>
              <a:defRPr/>
            </a:pPr>
            <a:r>
              <a:rPr lang="de-DE" altLang="de-DE" sz="1600" dirty="0">
                <a:latin typeface="+mj-lt"/>
                <a:cs typeface="AccordLight" panose="02000000000000000000" pitchFamily="50" charset="0"/>
              </a:rPr>
              <a:t>Reform des Dritten Sektors</a:t>
            </a:r>
          </a:p>
          <a:p>
            <a:pPr marL="457200" indent="-457200" eaLnBrk="1" hangingPunct="1">
              <a:lnSpc>
                <a:spcPct val="150000"/>
              </a:lnSpc>
              <a:buFont typeface="+mj-lt"/>
              <a:buAutoNum type="arabicPeriod"/>
              <a:defRPr/>
            </a:pPr>
            <a:r>
              <a:rPr lang="de-DE" altLang="de-DE" sz="1600" dirty="0">
                <a:latin typeface="+mj-lt"/>
                <a:cs typeface="AccordLight" panose="02000000000000000000" pitchFamily="50" charset="0"/>
              </a:rPr>
              <a:t>Mehrwertsteuernummer</a:t>
            </a:r>
          </a:p>
          <a:p>
            <a:pPr marL="457200" indent="-457200" eaLnBrk="1" hangingPunct="1">
              <a:lnSpc>
                <a:spcPct val="150000"/>
              </a:lnSpc>
              <a:buFont typeface="+mj-lt"/>
              <a:buAutoNum type="arabicPeriod"/>
              <a:defRPr/>
            </a:pPr>
            <a:r>
              <a:rPr lang="de-DE" altLang="de-DE" sz="1600" dirty="0">
                <a:latin typeface="+mj-lt"/>
                <a:cs typeface="AccordLight" panose="02000000000000000000" pitchFamily="50" charset="0"/>
              </a:rPr>
              <a:t>Jahresabschlussrechnung Dritter Sektor</a:t>
            </a:r>
          </a:p>
          <a:p>
            <a:pPr marL="457200" indent="-457200" eaLnBrk="1" hangingPunct="1">
              <a:lnSpc>
                <a:spcPct val="150000"/>
              </a:lnSpc>
              <a:buFont typeface="+mj-lt"/>
              <a:buAutoNum type="arabicPeriod"/>
              <a:defRPr/>
            </a:pPr>
            <a:r>
              <a:rPr lang="de-DE" altLang="de-DE" sz="1600" dirty="0">
                <a:latin typeface="+mj-lt"/>
                <a:cs typeface="AccordLight" panose="02000000000000000000" pitchFamily="50" charset="0"/>
              </a:rPr>
              <a:t>Entgelte und Vergütungen</a:t>
            </a:r>
          </a:p>
          <a:p>
            <a:pPr marL="457200" indent="-457200" eaLnBrk="1" hangingPunct="1">
              <a:lnSpc>
                <a:spcPct val="150000"/>
              </a:lnSpc>
              <a:buFont typeface="+mj-lt"/>
              <a:buAutoNum type="arabicPeriod"/>
              <a:defRPr/>
            </a:pPr>
            <a:r>
              <a:rPr lang="de-DE" altLang="de-DE" sz="1600" dirty="0">
                <a:latin typeface="+mj-lt"/>
                <a:cs typeface="AccordLight" panose="02000000000000000000" pitchFamily="50" charset="0"/>
              </a:rPr>
              <a:t>Spenden</a:t>
            </a:r>
          </a:p>
          <a:p>
            <a:pPr marL="457200" indent="-457200" eaLnBrk="1" hangingPunct="1">
              <a:lnSpc>
                <a:spcPct val="150000"/>
              </a:lnSpc>
              <a:buFont typeface="+mj-lt"/>
              <a:buAutoNum type="arabicPeriod"/>
              <a:defRPr/>
            </a:pPr>
            <a:r>
              <a:rPr lang="de-DE" altLang="de-DE" sz="1600" dirty="0">
                <a:latin typeface="+mj-lt"/>
                <a:cs typeface="AccordLight" panose="02000000000000000000" pitchFamily="50" charset="0"/>
              </a:rPr>
              <a:t>Innergemeinschaftliche Operationen</a:t>
            </a:r>
          </a:p>
          <a:p>
            <a:pPr marL="457200" indent="-457200" eaLnBrk="1" hangingPunct="1">
              <a:lnSpc>
                <a:spcPct val="150000"/>
              </a:lnSpc>
              <a:buFont typeface="+mj-lt"/>
              <a:buAutoNum type="arabicPeriod"/>
              <a:defRPr/>
            </a:pPr>
            <a:r>
              <a:rPr lang="de-DE" altLang="de-DE" sz="1600" dirty="0">
                <a:latin typeface="+mj-lt"/>
                <a:cs typeface="AccordLight" panose="02000000000000000000" pitchFamily="50" charset="0"/>
              </a:rPr>
              <a:t>Zuwendungen 5 Promille</a:t>
            </a:r>
          </a:p>
          <a:p>
            <a:pPr defTabSz="914400" eaLnBrk="1" hangingPunct="1">
              <a:defRPr/>
            </a:pPr>
            <a:endParaRPr lang="de-DE" altLang="de-DE" dirty="0">
              <a:latin typeface="+mj-lt"/>
            </a:endParaRPr>
          </a:p>
          <a:p>
            <a:pPr defTabSz="914400" eaLnBrk="1" hangingPunct="1">
              <a:defRPr/>
            </a:pPr>
            <a:endParaRPr lang="de-DE" altLang="de-DE" dirty="0">
              <a:latin typeface="+mj-lt"/>
            </a:endParaRPr>
          </a:p>
        </p:txBody>
      </p:sp>
      <p:pic>
        <p:nvPicPr>
          <p:cNvPr id="2" name="Grafik 1">
            <a:extLst>
              <a:ext uri="{FF2B5EF4-FFF2-40B4-BE49-F238E27FC236}">
                <a16:creationId xmlns:a16="http://schemas.microsoft.com/office/drawing/2014/main" id="{5A0AD176-39D2-6A97-F245-D28F8ED538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5416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mj-lt"/>
              <a:ea typeface="ＭＳ Ｐゴシック" panose="020B0600070205080204" pitchFamily="34" charset="-128"/>
              <a:cs typeface="+mn-cs"/>
            </a:endParaRPr>
          </a:p>
          <a:p>
            <a:pPr>
              <a:buFont typeface="Arial" panose="020B0604020202020204" pitchFamily="34" charset="0"/>
              <a:buChar char="•"/>
            </a:pPr>
            <a:r>
              <a:rPr lang="de-DE" altLang="de-DE" sz="2200" u="sng" dirty="0">
                <a:latin typeface="+mj-lt"/>
              </a:rPr>
              <a:t>Grundprinzip: </a:t>
            </a:r>
            <a:r>
              <a:rPr lang="de-DE" altLang="de-DE" sz="2200" dirty="0">
                <a:latin typeface="+mj-lt"/>
              </a:rPr>
              <a:t>Alle Einnahmen sind gewerblich, mit Ausnahme der Einnahmen, welche per Gesetz aus ausgeschlossen sind</a:t>
            </a:r>
          </a:p>
          <a:p>
            <a:pPr marL="247014">
              <a:buFont typeface="Arial" panose="020B0604020202020204" pitchFamily="34" charset="0"/>
              <a:buChar char="•"/>
            </a:pPr>
            <a:endParaRPr lang="de-DE" altLang="de-DE" sz="2200" dirty="0">
              <a:latin typeface="+mj-lt"/>
            </a:endParaRPr>
          </a:p>
          <a:p>
            <a:pPr marL="247014">
              <a:buFont typeface="Arial" panose="020B0604020202020204" pitchFamily="34" charset="0"/>
              <a:buChar char="•"/>
            </a:pPr>
            <a:r>
              <a:rPr lang="de-DE" altLang="de-DE" sz="2200" dirty="0">
                <a:latin typeface="+mj-lt"/>
              </a:rPr>
              <a:t>Nicht gewerbliche Einnahmen (gilt für alle Dritte Sektor Vereine):</a:t>
            </a:r>
          </a:p>
          <a:p>
            <a:pPr lvl="1">
              <a:buFont typeface="Arial" panose="020B0604020202020204" pitchFamily="34" charset="0"/>
              <a:buChar char="•"/>
            </a:pPr>
            <a:r>
              <a:rPr lang="de-DE" dirty="0">
                <a:latin typeface="+mj-lt"/>
              </a:rPr>
              <a:t>Mitgliedsbeiträge;</a:t>
            </a:r>
          </a:p>
          <a:p>
            <a:pPr lvl="1">
              <a:buFont typeface="Arial" panose="020B0604020202020204" pitchFamily="34" charset="0"/>
              <a:buChar char="•"/>
            </a:pPr>
            <a:r>
              <a:rPr lang="de-DE" dirty="0">
                <a:latin typeface="+mj-lt"/>
              </a:rPr>
              <a:t>Spezifische Einnahmen gegenüber Mitgliedern und deren mit ihnen im Haushalt zusammenlebenden Familienangehörigen, sofern sie die effektiven Kosten nicht übersteigen oder nur eine geringe Marge von nicht mehr als 6% aufweisen; </a:t>
            </a:r>
          </a:p>
          <a:p>
            <a:pPr lvl="1">
              <a:buFont typeface="Arial" panose="020B0604020202020204" pitchFamily="34" charset="0"/>
              <a:buChar char="•"/>
            </a:pPr>
            <a:r>
              <a:rPr lang="de-DE" dirty="0">
                <a:latin typeface="+mj-lt"/>
              </a:rPr>
              <a:t>Spenden und 5 Promille Zuwendungen; </a:t>
            </a:r>
          </a:p>
          <a:p>
            <a:pPr lvl="1">
              <a:buFont typeface="Arial" panose="020B0604020202020204" pitchFamily="34" charset="0"/>
              <a:buChar char="•"/>
            </a:pPr>
            <a:r>
              <a:rPr lang="de-DE" dirty="0">
                <a:latin typeface="+mj-lt"/>
              </a:rPr>
              <a:t>Beiträge von </a:t>
            </a:r>
            <a:r>
              <a:rPr lang="de-DE" dirty="0" err="1">
                <a:latin typeface="+mj-lt"/>
              </a:rPr>
              <a:t>öff</a:t>
            </a:r>
            <a:r>
              <a:rPr lang="de-DE" dirty="0">
                <a:latin typeface="+mj-lt"/>
              </a:rPr>
              <a:t>. Körperschaften für die Tätigkeiten von allgemeinem Interesse;</a:t>
            </a:r>
          </a:p>
          <a:p>
            <a:pPr lvl="1">
              <a:buFont typeface="Arial" panose="020B0604020202020204" pitchFamily="34" charset="0"/>
              <a:buChar char="•"/>
            </a:pPr>
            <a:r>
              <a:rPr lang="de-DE" dirty="0">
                <a:latin typeface="+mj-lt"/>
              </a:rPr>
              <a:t>Mittel aus gelegentlichen öffentlichen Geldsammlungen bzw. Fundraising, welche unter dem Abschnitt C) der Jahresabschlussrechnung erfasst werden;</a:t>
            </a: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Steuerliche Bestimmungen</a:t>
            </a:r>
          </a:p>
        </p:txBody>
      </p:sp>
      <p:pic>
        <p:nvPicPr>
          <p:cNvPr id="2" name="Grafik 1">
            <a:extLst>
              <a:ext uri="{FF2B5EF4-FFF2-40B4-BE49-F238E27FC236}">
                <a16:creationId xmlns:a16="http://schemas.microsoft.com/office/drawing/2014/main" id="{02A95571-EA4B-5DF2-5B05-5EB42E74DD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2091707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5970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b="0" i="0" u="none" strike="noStrike" kern="1200" cap="none" spc="0" normalizeH="0" baseline="0" noProof="0" dirty="0">
              <a:ln>
                <a:noFill/>
              </a:ln>
              <a:solidFill>
                <a:prstClr val="black"/>
              </a:solidFill>
              <a:effectLst/>
              <a:uLnTx/>
              <a:uFillTx/>
              <a:latin typeface="+mj-lt"/>
              <a:ea typeface="ＭＳ Ｐゴシック" panose="020B0600070205080204" pitchFamily="34" charset="-128"/>
              <a:cs typeface="+mn-cs"/>
            </a:endParaRPr>
          </a:p>
          <a:p>
            <a:pPr marL="189864" indent="-285750">
              <a:buFont typeface="Arial" panose="020B0604020202020204" pitchFamily="34" charset="0"/>
              <a:buChar char="•"/>
            </a:pPr>
            <a:r>
              <a:rPr lang="de-DE" altLang="de-DE" dirty="0">
                <a:latin typeface="+mj-lt"/>
              </a:rPr>
              <a:t>Nicht gewerbliche Einnahmen für EO:</a:t>
            </a:r>
          </a:p>
          <a:p>
            <a:pPr marL="379602" lvl="2" indent="0"/>
            <a:r>
              <a:rPr lang="de-DE" altLang="de-DE" u="sng" dirty="0">
                <a:latin typeface="+mj-lt"/>
              </a:rPr>
              <a:t>Wie die allgemein nicht gewerblichen Einnahmen und zusätzlich:</a:t>
            </a:r>
          </a:p>
          <a:p>
            <a:pPr marL="667258" lvl="1" indent="-285750">
              <a:lnSpc>
                <a:spcPct val="100000"/>
              </a:lnSpc>
              <a:buFont typeface="Arial" panose="020B0604020202020204" pitchFamily="34" charset="0"/>
              <a:buChar char="•"/>
              <a:defRPr/>
            </a:pPr>
            <a:r>
              <a:rPr lang="de-DE" dirty="0">
                <a:latin typeface="+mj-lt"/>
              </a:rPr>
              <a:t>Verkäufe von Gütern, welche man geschenkt bekommen hat;</a:t>
            </a:r>
          </a:p>
          <a:p>
            <a:pPr marL="667258" lvl="1" indent="-285750">
              <a:lnSpc>
                <a:spcPct val="100000"/>
              </a:lnSpc>
              <a:buFont typeface="Arial" panose="020B0604020202020204" pitchFamily="34" charset="0"/>
              <a:buChar char="•"/>
              <a:defRPr/>
            </a:pPr>
            <a:r>
              <a:rPr lang="de-DE" dirty="0">
                <a:latin typeface="+mj-lt"/>
              </a:rPr>
              <a:t>Verkauf von Gütern, welche von betreuten Menschen mit Beeinträchtigung und Freiwilligen des Vereins selbst hergestellt werden;</a:t>
            </a:r>
          </a:p>
          <a:p>
            <a:pPr marL="667258" lvl="1" indent="-285750">
              <a:lnSpc>
                <a:spcPct val="100000"/>
              </a:lnSpc>
              <a:buFont typeface="Arial" panose="020B0604020202020204" pitchFamily="34" charset="0"/>
              <a:buChar char="•"/>
              <a:defRPr/>
            </a:pPr>
            <a:r>
              <a:rPr lang="de-DE" dirty="0">
                <a:latin typeface="+mj-lt"/>
              </a:rPr>
              <a:t>Verabreichung von Speisen/Getränke bei Veranstaltungen von gelegentlichem Charakter (z.B. Jubiläum);</a:t>
            </a:r>
          </a:p>
          <a:p>
            <a:pPr marL="667258" lvl="1" indent="-285750">
              <a:lnSpc>
                <a:spcPct val="100000"/>
              </a:lnSpc>
              <a:buFont typeface="Arial" panose="020B0604020202020204" pitchFamily="34" charset="0"/>
              <a:buChar char="•"/>
              <a:defRPr/>
            </a:pPr>
            <a:r>
              <a:rPr lang="de-DE" dirty="0">
                <a:latin typeface="+mj-lt"/>
              </a:rPr>
              <a:t>Einkommen von Immobilien, welche ausschließlich für die nicht gewerbliche Tätigkeit benützt werden</a:t>
            </a:r>
          </a:p>
          <a:p>
            <a:pPr marL="667258" lvl="1" indent="-285750">
              <a:lnSpc>
                <a:spcPct val="100000"/>
              </a:lnSpc>
              <a:buFont typeface="Arial" panose="020B0604020202020204" pitchFamily="34" charset="0"/>
              <a:buChar char="•"/>
              <a:defRPr/>
            </a:pPr>
            <a:endParaRPr lang="de-DE" dirty="0">
              <a:latin typeface="+mj-lt"/>
            </a:endParaRPr>
          </a:p>
          <a:p>
            <a:pPr marL="285750" indent="-285750" algn="just">
              <a:buFont typeface="Arial" panose="020B0604020202020204" pitchFamily="34" charset="0"/>
              <a:buChar char="•"/>
              <a:defRPr/>
            </a:pPr>
            <a:r>
              <a:rPr lang="de-DE" altLang="de-DE" dirty="0">
                <a:latin typeface="+mj-lt"/>
              </a:rPr>
              <a:t>Der Verkauf muss ohne professionelle Verkaufsmittel (Cateringfirma etc.) und ohne Werbemittel durchgeführt werden. </a:t>
            </a: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algn="just" eaLnBrk="1" hangingPunct="1">
              <a:buFont typeface="Arial" panose="020B0604020202020204" pitchFamily="34" charset="0"/>
              <a:buChar char="•"/>
              <a:defRPr/>
            </a:pPr>
            <a:r>
              <a:rPr lang="de-DE" dirty="0">
                <a:latin typeface="+mj-lt"/>
              </a:rPr>
              <a:t>Für ehrenamtliche Organisationen sieht der Art. 33 KDS eine zusätzliche Bestimmung vor, dass diese neben den institutionellen Einnahmen und reinen Unkostenbeiträgen, nur andere gewerbliche Spesenbeiträge erhalten dürfen, sofern diese nicht mehr als 30% der gesamten Einnahmen bzw. 66% der Gesamtkosten ausmachen. </a:t>
            </a: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Steuerliche Bestimmungen</a:t>
            </a:r>
          </a:p>
        </p:txBody>
      </p:sp>
      <p:pic>
        <p:nvPicPr>
          <p:cNvPr id="2" name="Grafik 1">
            <a:extLst>
              <a:ext uri="{FF2B5EF4-FFF2-40B4-BE49-F238E27FC236}">
                <a16:creationId xmlns:a16="http://schemas.microsoft.com/office/drawing/2014/main" id="{4B293ACE-EEF5-0729-63E1-D7819BA444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914374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CA2CD-1F73-5292-5C95-27104A014951}"/>
            </a:ext>
          </a:extLst>
        </p:cNvPr>
        <p:cNvGrpSpPr/>
        <p:nvPr/>
      </p:nvGrpSpPr>
      <p:grpSpPr>
        <a:xfrm>
          <a:off x="0" y="0"/>
          <a:ext cx="0" cy="0"/>
          <a:chOff x="0" y="0"/>
          <a:chExt cx="0" cy="0"/>
        </a:xfrm>
      </p:grpSpPr>
      <p:sp>
        <p:nvSpPr>
          <p:cNvPr id="24578" name="Foliennummernplatzhalter 3">
            <a:extLst>
              <a:ext uri="{FF2B5EF4-FFF2-40B4-BE49-F238E27FC236}">
                <a16:creationId xmlns:a16="http://schemas.microsoft.com/office/drawing/2014/main" id="{C22850F0-EEC6-4408-883B-DB5E652657E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22</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a:extLst>
              <a:ext uri="{FF2B5EF4-FFF2-40B4-BE49-F238E27FC236}">
                <a16:creationId xmlns:a16="http://schemas.microsoft.com/office/drawing/2014/main" id="{DB6A9886-BD18-5FB5-84D9-89D3D64C67D7}"/>
              </a:ext>
            </a:extLst>
          </p:cNvPr>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a:extLst>
              <a:ext uri="{FF2B5EF4-FFF2-40B4-BE49-F238E27FC236}">
                <a16:creationId xmlns:a16="http://schemas.microsoft.com/office/drawing/2014/main" id="{D2E40165-C31A-9229-9B8E-3EB9EA1C88E3}"/>
              </a:ext>
            </a:extLst>
          </p:cNvPr>
          <p:cNvSpPr txBox="1">
            <a:spLocks noChangeArrowheads="1"/>
          </p:cNvSpPr>
          <p:nvPr/>
        </p:nvSpPr>
        <p:spPr bwMode="auto">
          <a:xfrm>
            <a:off x="398463" y="1111250"/>
            <a:ext cx="8061325" cy="7078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b="0" i="0" u="none" strike="noStrike" kern="1200" cap="none" spc="0" normalizeH="0" baseline="0" noProof="0" dirty="0">
              <a:ln>
                <a:noFill/>
              </a:ln>
              <a:solidFill>
                <a:prstClr val="black"/>
              </a:solidFill>
              <a:effectLst/>
              <a:uLnTx/>
              <a:uFillTx/>
              <a:latin typeface="+mj-lt"/>
              <a:ea typeface="ＭＳ Ｐゴシック" panose="020B0600070205080204" pitchFamily="34" charset="-128"/>
              <a:cs typeface="+mn-cs"/>
            </a:endParaRPr>
          </a:p>
          <a:p>
            <a:pPr marL="189864" indent="-285750">
              <a:buFont typeface="Arial" panose="020B0604020202020204" pitchFamily="34" charset="0"/>
              <a:buChar char="•"/>
            </a:pPr>
            <a:r>
              <a:rPr lang="de-DE" altLang="de-DE" dirty="0">
                <a:latin typeface="+mj-lt"/>
              </a:rPr>
              <a:t>Nicht gewerbliche Einnahmen für VFG:</a:t>
            </a:r>
          </a:p>
          <a:p>
            <a:pPr marL="379602" lvl="2" indent="0"/>
            <a:r>
              <a:rPr lang="de-DE" altLang="de-DE" u="sng" dirty="0">
                <a:latin typeface="+mj-lt"/>
              </a:rPr>
              <a:t>Wie die allgemeinen nicht gewerblichen Einnahmen und zusätzlich:</a:t>
            </a:r>
          </a:p>
          <a:p>
            <a:pPr marL="667258" lvl="1" indent="-285750" algn="just">
              <a:buFont typeface="Arial" panose="020B0604020202020204" pitchFamily="34" charset="0"/>
              <a:buChar char="•"/>
              <a:defRPr/>
            </a:pPr>
            <a:r>
              <a:rPr lang="de-DE" dirty="0">
                <a:latin typeface="+mj-lt"/>
              </a:rPr>
              <a:t>Einnahmen aus Leistungen zur unmittelbaren Verwirklichung der satzungsmäßigen Zwecke (gegen spezifische Entgelte für Mitglieder, deren Haushaltsangehörige und gleichgerichtete Organisationen)</a:t>
            </a:r>
          </a:p>
          <a:p>
            <a:pPr marL="667258" lvl="1" indent="-285750" algn="just">
              <a:buFont typeface="Arial" panose="020B0604020202020204" pitchFamily="34" charset="0"/>
              <a:buChar char="•"/>
              <a:defRPr/>
            </a:pPr>
            <a:r>
              <a:rPr lang="de-DE" dirty="0">
                <a:latin typeface="+mj-lt"/>
              </a:rPr>
              <a:t>Verkauf eigener Publikationen (überwiegend an Mitglieder und deren Haushaltsangehörige, auch an Dritte, zweckgebunden)</a:t>
            </a:r>
          </a:p>
          <a:p>
            <a:pPr marL="667258" lvl="1" indent="-285750" algn="just">
              <a:buFont typeface="Arial" panose="020B0604020202020204" pitchFamily="34" charset="0"/>
              <a:buChar char="•"/>
              <a:defRPr/>
            </a:pPr>
            <a:r>
              <a:rPr lang="de-DE" dirty="0">
                <a:latin typeface="+mj-lt"/>
              </a:rPr>
              <a:t>Waren, die von Dritten unentgeltlich zu Förderzwecken überlassen wurden und verkauft werden;</a:t>
            </a:r>
          </a:p>
          <a:p>
            <a:pPr marL="667258" lvl="1" indent="-285750">
              <a:lnSpc>
                <a:spcPct val="100000"/>
              </a:lnSpc>
              <a:buFont typeface="Arial" panose="020B0604020202020204" pitchFamily="34" charset="0"/>
              <a:buChar char="•"/>
              <a:defRPr/>
            </a:pPr>
            <a:r>
              <a:rPr lang="de-DE" dirty="0">
                <a:latin typeface="+mj-lt"/>
              </a:rPr>
              <a:t>Einkommen von Immobilien, welche ausschließlich für die nicht gewerbliche Tätigkeit benützt werden</a:t>
            </a:r>
          </a:p>
          <a:p>
            <a:pPr marL="285750" indent="-285750" algn="just">
              <a:buFont typeface="Arial" panose="020B0604020202020204" pitchFamily="34" charset="0"/>
              <a:buChar char="•"/>
              <a:defRPr/>
            </a:pPr>
            <a:r>
              <a:rPr lang="de-DE" altLang="de-DE" dirty="0">
                <a:latin typeface="+mj-lt"/>
              </a:rPr>
              <a:t>Der Verkauf muss ohne professionelle Verkaufsmittel (Cateringfirma etc.) und ohne Werbemittel durchgeführt werden. </a:t>
            </a:r>
          </a:p>
          <a:p>
            <a:pPr marL="285750" indent="-285750" algn="just">
              <a:buFont typeface="Arial" panose="020B0604020202020204" pitchFamily="34" charset="0"/>
              <a:buChar char="•"/>
              <a:defRPr/>
            </a:pPr>
            <a:r>
              <a:rPr lang="de-DE" dirty="0">
                <a:latin typeface="+mj-lt"/>
              </a:rPr>
              <a:t>Gemäß Art. 85, Abs. 3 KDS werden folgende Einnahmen als gewerblich genannt und müssen entsprechend immer versteuert werden (hier werden nur die wichtigsten genannt): der Verkauf neu hergestellter Waren zum Verkauf, der Ausschank von Essen und Getränke, die Organisation von Reisen sowie kommerzielle Werbung und Sponsoring. </a:t>
            </a:r>
          </a:p>
          <a:p>
            <a:pPr marL="285750" indent="-285750" algn="just">
              <a:buFont typeface="Arial" panose="020B0604020202020204" pitchFamily="34" charset="0"/>
              <a:buChar char="•"/>
              <a:defRPr/>
            </a:pPr>
            <a:endParaRPr lang="de-DE" altLang="de-DE" dirty="0">
              <a:latin typeface="+mj-lt"/>
            </a:endParaRPr>
          </a:p>
          <a:p>
            <a:pPr marL="285750" indent="-285750" algn="just">
              <a:buFont typeface="Arial" panose="020B0604020202020204" pitchFamily="34" charset="0"/>
              <a:buChar char="•"/>
              <a:defRPr/>
            </a:pPr>
            <a:endParaRPr lang="de-DE" altLang="de-DE" dirty="0">
              <a:latin typeface="+mj-lt"/>
            </a:endParaRPr>
          </a:p>
          <a:p>
            <a:pPr marL="285750" indent="-285750" algn="just">
              <a:buFont typeface="Arial" panose="020B0604020202020204" pitchFamily="34" charset="0"/>
              <a:buChar char="•"/>
              <a:defRPr/>
            </a:pPr>
            <a:endParaRPr lang="de-DE" altLang="de-DE" dirty="0">
              <a:latin typeface="+mj-lt"/>
            </a:endParaRP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a:extLst>
              <a:ext uri="{FF2B5EF4-FFF2-40B4-BE49-F238E27FC236}">
                <a16:creationId xmlns:a16="http://schemas.microsoft.com/office/drawing/2014/main" id="{045006F9-2B93-0268-A0BA-2C18BF3E647A}"/>
              </a:ext>
            </a:extLst>
          </p:cNvPr>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Steuerliche Bestimmungen</a:t>
            </a:r>
          </a:p>
        </p:txBody>
      </p:sp>
      <p:pic>
        <p:nvPicPr>
          <p:cNvPr id="2" name="Grafik 1">
            <a:extLst>
              <a:ext uri="{FF2B5EF4-FFF2-40B4-BE49-F238E27FC236}">
                <a16:creationId xmlns:a16="http://schemas.microsoft.com/office/drawing/2014/main" id="{AC28AF06-DF7B-39B7-CAE2-BA80F02387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2684695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23</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b="0" i="0" u="none" strike="noStrike" kern="1200" cap="none" spc="0" normalizeH="0" baseline="0" noProof="0" dirty="0">
              <a:ln>
                <a:noFill/>
              </a:ln>
              <a:solidFill>
                <a:prstClr val="black"/>
              </a:solidFill>
              <a:effectLst/>
              <a:uLnTx/>
              <a:uFillTx/>
              <a:latin typeface="+mj-lt"/>
              <a:ea typeface="ＭＳ Ｐゴシック" panose="020B0600070205080204" pitchFamily="34" charset="-128"/>
              <a:cs typeface="+mn-cs"/>
            </a:endParaRPr>
          </a:p>
          <a:p>
            <a:pPr marL="189864" indent="-285750">
              <a:buFont typeface="Arial" panose="020B0604020202020204" pitchFamily="34" charset="0"/>
              <a:buChar char="•"/>
            </a:pPr>
            <a:r>
              <a:rPr lang="de-DE" altLang="de-DE" dirty="0">
                <a:latin typeface="+mj-lt"/>
              </a:rPr>
              <a:t>Gewerbliche Einnahmen:</a:t>
            </a:r>
          </a:p>
          <a:p>
            <a:pPr marL="667258" lvl="1" indent="-285750">
              <a:buFont typeface="Arial" panose="020B0604020202020204" pitchFamily="34" charset="0"/>
              <a:buChar char="•"/>
              <a:defRPr/>
            </a:pPr>
            <a:r>
              <a:rPr lang="de-DE" dirty="0">
                <a:latin typeface="+mj-lt"/>
              </a:rPr>
              <a:t>Werbung und Sponsoring;</a:t>
            </a:r>
          </a:p>
          <a:p>
            <a:pPr marL="667258" lvl="1" indent="-285750">
              <a:buFont typeface="Arial" panose="020B0604020202020204" pitchFamily="34" charset="0"/>
              <a:buChar char="•"/>
              <a:defRPr/>
            </a:pPr>
            <a:r>
              <a:rPr lang="de-DE" dirty="0">
                <a:latin typeface="+mj-lt"/>
              </a:rPr>
              <a:t>Verabreichung von Speisen/Getränke bei Veranstaltungen von nicht gelegentlichem Charakter;</a:t>
            </a:r>
          </a:p>
          <a:p>
            <a:pPr marL="667258" lvl="1" indent="-285750">
              <a:buFont typeface="Arial" panose="020B0604020202020204" pitchFamily="34" charset="0"/>
              <a:buChar char="•"/>
              <a:defRPr/>
            </a:pPr>
            <a:r>
              <a:rPr lang="de-DE" dirty="0">
                <a:latin typeface="+mj-lt"/>
              </a:rPr>
              <a:t>Verabreichung von Speisen/Getränke bei Veranstaltungen, wenn professionelle Verkaufsmittel (Cateringfirma etc.) eingesetzt werden;</a:t>
            </a:r>
          </a:p>
          <a:p>
            <a:pPr marL="667258" lvl="1" indent="-285750">
              <a:buFont typeface="Arial" panose="020B0604020202020204" pitchFamily="34" charset="0"/>
              <a:buChar char="•"/>
              <a:defRPr/>
            </a:pPr>
            <a:r>
              <a:rPr lang="de-DE" dirty="0">
                <a:latin typeface="+mj-lt"/>
              </a:rPr>
              <a:t>Einnahmen aus Tätigkeit, wo die Einnahmen die Kosten übersteigen;</a:t>
            </a:r>
          </a:p>
          <a:p>
            <a:pPr marL="667258" lvl="1" indent="-285750">
              <a:buFont typeface="Arial" panose="020B0604020202020204" pitchFamily="34" charset="0"/>
              <a:buChar char="•"/>
              <a:defRPr/>
            </a:pPr>
            <a:r>
              <a:rPr lang="de-DE" dirty="0">
                <a:latin typeface="+mj-lt"/>
              </a:rPr>
              <a:t>Verkauf von neuen Produkten und Dienstleistungen, welche nicht gelegentlich durchgeführt werden;</a:t>
            </a:r>
          </a:p>
          <a:p>
            <a:pPr marL="667258" lvl="1" indent="-285750">
              <a:buFont typeface="Arial" panose="020B0604020202020204" pitchFamily="34" charset="0"/>
              <a:buChar char="•"/>
              <a:defRPr/>
            </a:pPr>
            <a:r>
              <a:rPr lang="de-DE" dirty="0">
                <a:latin typeface="+mj-lt"/>
              </a:rPr>
              <a:t>Einnahmen gegenüber Nicht-Mitglieder;</a:t>
            </a:r>
          </a:p>
          <a:p>
            <a:pPr marL="667258" lvl="1" indent="-285750">
              <a:buFont typeface="Arial" panose="020B0604020202020204" pitchFamily="34" charset="0"/>
              <a:buChar char="•"/>
              <a:defRPr/>
            </a:pPr>
            <a:r>
              <a:rPr lang="de-DE" dirty="0">
                <a:latin typeface="+mj-lt"/>
              </a:rPr>
              <a:t>Einnahmen aus der Organisation von Reisen; </a:t>
            </a:r>
          </a:p>
          <a:p>
            <a:pPr marL="667258" lvl="1" indent="-285750">
              <a:buFont typeface="Arial" panose="020B0604020202020204" pitchFamily="34" charset="0"/>
              <a:buChar char="•"/>
              <a:defRPr/>
            </a:pPr>
            <a:r>
              <a:rPr lang="de-DE" dirty="0">
                <a:latin typeface="+mj-lt"/>
              </a:rPr>
              <a:t>Alle anderen Einnahmen, für welche keine Ausnahme vorgesehen ist</a:t>
            </a:r>
          </a:p>
          <a:p>
            <a:pPr marL="667258" lvl="1" indent="-285750">
              <a:buFont typeface="Arial" panose="020B0604020202020204" pitchFamily="34" charset="0"/>
              <a:buChar char="•"/>
              <a:defRPr/>
            </a:pPr>
            <a:endParaRPr lang="de-DE" dirty="0">
              <a:latin typeface="+mj-lt"/>
            </a:endParaRP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Steuerliche Bestimmungen</a:t>
            </a:r>
          </a:p>
        </p:txBody>
      </p:sp>
      <p:pic>
        <p:nvPicPr>
          <p:cNvPr id="2" name="Grafik 1">
            <a:extLst>
              <a:ext uri="{FF2B5EF4-FFF2-40B4-BE49-F238E27FC236}">
                <a16:creationId xmlns:a16="http://schemas.microsoft.com/office/drawing/2014/main" id="{E0D35767-776B-A6F9-BB78-4A41A9C0BF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3087758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9F297-8D5E-EB4A-ED15-74FC3BF8D7E8}"/>
            </a:ext>
          </a:extLst>
        </p:cNvPr>
        <p:cNvGrpSpPr/>
        <p:nvPr/>
      </p:nvGrpSpPr>
      <p:grpSpPr>
        <a:xfrm>
          <a:off x="0" y="0"/>
          <a:ext cx="0" cy="0"/>
          <a:chOff x="0" y="0"/>
          <a:chExt cx="0" cy="0"/>
        </a:xfrm>
      </p:grpSpPr>
      <p:sp>
        <p:nvSpPr>
          <p:cNvPr id="24578" name="Foliennummernplatzhalter 3">
            <a:extLst>
              <a:ext uri="{FF2B5EF4-FFF2-40B4-BE49-F238E27FC236}">
                <a16:creationId xmlns:a16="http://schemas.microsoft.com/office/drawing/2014/main" id="{2E46EF84-C07B-0BDF-33FD-0FD06187052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24</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a:extLst>
              <a:ext uri="{FF2B5EF4-FFF2-40B4-BE49-F238E27FC236}">
                <a16:creationId xmlns:a16="http://schemas.microsoft.com/office/drawing/2014/main" id="{111996C1-EEA6-2D23-8C09-538D51428438}"/>
              </a:ext>
            </a:extLst>
          </p:cNvPr>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a:extLst>
              <a:ext uri="{FF2B5EF4-FFF2-40B4-BE49-F238E27FC236}">
                <a16:creationId xmlns:a16="http://schemas.microsoft.com/office/drawing/2014/main" id="{9C77D356-53F9-526A-5C36-97403A2D52D6}"/>
              </a:ext>
            </a:extLst>
          </p:cNvPr>
          <p:cNvSpPr txBox="1">
            <a:spLocks noChangeArrowheads="1"/>
          </p:cNvSpPr>
          <p:nvPr/>
        </p:nvSpPr>
        <p:spPr bwMode="auto">
          <a:xfrm>
            <a:off x="398463" y="1111250"/>
            <a:ext cx="8061325"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b="0" i="0" u="none" strike="noStrike" kern="1200" cap="none" spc="0" normalizeH="0" baseline="0" noProof="0" dirty="0">
              <a:ln>
                <a:noFill/>
              </a:ln>
              <a:solidFill>
                <a:prstClr val="black"/>
              </a:solidFill>
              <a:effectLst/>
              <a:uLnTx/>
              <a:uFillTx/>
              <a:latin typeface="+mj-lt"/>
              <a:ea typeface="ＭＳ Ｐゴシック" panose="020B0600070205080204" pitchFamily="34" charset="-128"/>
              <a:cs typeface="+mn-cs"/>
            </a:endParaRPr>
          </a:p>
          <a:p>
            <a:pPr marL="189864" indent="-285750">
              <a:buFont typeface="Arial" panose="020B0604020202020204" pitchFamily="34" charset="0"/>
              <a:buChar char="•"/>
            </a:pPr>
            <a:r>
              <a:rPr lang="de-DE" dirty="0">
                <a:latin typeface="+mj-lt"/>
              </a:rPr>
              <a:t>Test der steuerlichen Gewerblichkeit gemäß Art. 79 KDS</a:t>
            </a:r>
          </a:p>
          <a:p>
            <a:pPr marL="189864" indent="-285750">
              <a:buFont typeface="Arial" panose="020B0604020202020204" pitchFamily="34" charset="0"/>
              <a:buChar char="•"/>
            </a:pPr>
            <a:endParaRPr lang="de-DE" dirty="0">
              <a:latin typeface="+mj-lt"/>
            </a:endParaRPr>
          </a:p>
          <a:p>
            <a:pPr marL="189864" indent="-285750">
              <a:buFont typeface="Arial" panose="020B0604020202020204" pitchFamily="34" charset="0"/>
              <a:buChar char="•"/>
            </a:pPr>
            <a:r>
              <a:rPr lang="de-DE" b="1" dirty="0">
                <a:latin typeface="+mj-lt"/>
              </a:rPr>
              <a:t>Test 1: Wird mit den Tätigkeiten von allgemeinem Interesse ein Gewinn erzielt?</a:t>
            </a:r>
            <a:endParaRPr lang="de-DE" dirty="0">
              <a:latin typeface="+mj-lt"/>
            </a:endParaRPr>
          </a:p>
          <a:p>
            <a:pPr marL="667258" lvl="1" indent="-285750">
              <a:buFont typeface="Arial" panose="020B0604020202020204" pitchFamily="34" charset="0"/>
              <a:buChar char="•"/>
              <a:defRPr/>
            </a:pPr>
            <a:r>
              <a:rPr lang="de-DE" dirty="0">
                <a:latin typeface="+mj-lt"/>
              </a:rPr>
              <a:t>Wenn: </a:t>
            </a:r>
          </a:p>
          <a:p>
            <a:pPr marL="1124458" lvl="2" indent="-285750">
              <a:buFont typeface="Arial" panose="020B0604020202020204" pitchFamily="34" charset="0"/>
              <a:buChar char="•"/>
              <a:defRPr/>
            </a:pPr>
            <a:r>
              <a:rPr lang="de-DE" dirty="0">
                <a:latin typeface="+mj-lt"/>
              </a:rPr>
              <a:t>Einnahmen &gt; Ausgaben = gewerblich</a:t>
            </a:r>
          </a:p>
          <a:p>
            <a:pPr marL="1124458" lvl="2" indent="-285750">
              <a:buFont typeface="Arial" panose="020B0604020202020204" pitchFamily="34" charset="0"/>
              <a:buChar char="•"/>
              <a:defRPr/>
            </a:pPr>
            <a:r>
              <a:rPr lang="de-DE" dirty="0">
                <a:latin typeface="+mj-lt"/>
              </a:rPr>
              <a:t>Einnahmen &lt; Ausgaben = nicht gewerblich</a:t>
            </a:r>
          </a:p>
          <a:p>
            <a:pPr marL="381508" lvl="1" indent="0">
              <a:defRPr/>
            </a:pPr>
            <a:r>
              <a:rPr lang="de-DE" dirty="0">
                <a:latin typeface="+mj-lt"/>
              </a:rPr>
              <a:t>Ausgaben = tatsächliche Ausgaben (direkte und alle zurechenbaren Kosten)</a:t>
            </a:r>
          </a:p>
          <a:p>
            <a:pPr marL="381508" lvl="1" indent="0">
              <a:defRPr/>
            </a:pPr>
            <a:r>
              <a:rPr lang="de-DE" dirty="0">
                <a:latin typeface="+mj-lt"/>
              </a:rPr>
              <a:t>Es wird eine Toleranz von 6% gewährt</a:t>
            </a:r>
          </a:p>
          <a:p>
            <a:pPr marL="381508" lvl="1" indent="0">
              <a:defRPr/>
            </a:pPr>
            <a:endParaRPr lang="de-DE" dirty="0">
              <a:latin typeface="+mj-lt"/>
            </a:endParaRPr>
          </a:p>
          <a:p>
            <a:pPr marL="189864" indent="-285750">
              <a:buFont typeface="Arial" panose="020B0604020202020204" pitchFamily="34" charset="0"/>
              <a:buChar char="•"/>
            </a:pPr>
            <a:r>
              <a:rPr lang="de-DE" b="1" dirty="0">
                <a:latin typeface="+mj-lt"/>
              </a:rPr>
              <a:t>Test 2: Überwiegen die institutionellen Einnahmen? </a:t>
            </a:r>
            <a:endParaRPr lang="de-DE" dirty="0">
              <a:latin typeface="+mj-lt"/>
            </a:endParaRPr>
          </a:p>
          <a:p>
            <a:pPr marL="667258" lvl="1" indent="-285750">
              <a:buFont typeface="Arial" panose="020B0604020202020204" pitchFamily="34" charset="0"/>
              <a:buChar char="•"/>
              <a:defRPr/>
            </a:pPr>
            <a:r>
              <a:rPr lang="de-DE" dirty="0">
                <a:latin typeface="+mj-lt"/>
              </a:rPr>
              <a:t>Wenn: </a:t>
            </a:r>
          </a:p>
          <a:p>
            <a:pPr marL="1124458" lvl="2" indent="-285750">
              <a:buFont typeface="Arial" panose="020B0604020202020204" pitchFamily="34" charset="0"/>
              <a:buChar char="•"/>
              <a:defRPr/>
            </a:pPr>
            <a:r>
              <a:rPr lang="de-DE" dirty="0" err="1">
                <a:latin typeface="+mj-lt"/>
              </a:rPr>
              <a:t>Inst</a:t>
            </a:r>
            <a:r>
              <a:rPr lang="de-DE" dirty="0">
                <a:latin typeface="+mj-lt"/>
              </a:rPr>
              <a:t>. Einnahmen &gt; gewerbliche Einnahmen = nicht gewerblich</a:t>
            </a:r>
          </a:p>
          <a:p>
            <a:pPr marL="1124458" lvl="2" indent="-285750">
              <a:buFont typeface="Arial" panose="020B0604020202020204" pitchFamily="34" charset="0"/>
              <a:buChar char="•"/>
              <a:defRPr/>
            </a:pPr>
            <a:r>
              <a:rPr lang="de-DE" dirty="0" err="1">
                <a:latin typeface="+mj-lt"/>
              </a:rPr>
              <a:t>Inst</a:t>
            </a:r>
            <a:r>
              <a:rPr lang="de-DE" dirty="0">
                <a:latin typeface="+mj-lt"/>
              </a:rPr>
              <a:t>. Einnahmen &lt; gewerbliche Einnahmen = gewerblich</a:t>
            </a: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0" indent="0" algn="just" eaLnBrk="1" hangingPunct="1">
              <a:defRPr/>
            </a:pPr>
            <a:r>
              <a:rPr lang="de-DE" dirty="0">
                <a:solidFill>
                  <a:prstClr val="black"/>
                </a:solidFill>
                <a:latin typeface="Calibri Light"/>
              </a:rPr>
              <a:t>Wenn der Verein in steuerlicher Hinsicht als gewerblich eingestuft wird, dann kann er weiterhin im Dritten Sektor bleiben, muss aber als gewerblicher Verein alle Einnahmen, auch die bisher institutionellen Einnahmen, versteuern.  </a:t>
            </a:r>
            <a:endParaRPr kumimoji="0" lang="de-DE"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a:extLst>
              <a:ext uri="{FF2B5EF4-FFF2-40B4-BE49-F238E27FC236}">
                <a16:creationId xmlns:a16="http://schemas.microsoft.com/office/drawing/2014/main" id="{879F1154-69C5-2078-6ACB-912F5224134D}"/>
              </a:ext>
            </a:extLst>
          </p:cNvPr>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Steuerliche Bestimmungen</a:t>
            </a:r>
          </a:p>
        </p:txBody>
      </p:sp>
      <p:pic>
        <p:nvPicPr>
          <p:cNvPr id="2" name="Grafik 1">
            <a:extLst>
              <a:ext uri="{FF2B5EF4-FFF2-40B4-BE49-F238E27FC236}">
                <a16:creationId xmlns:a16="http://schemas.microsoft.com/office/drawing/2014/main" id="{9947BCB5-95FF-52F6-9698-9F64DEBADE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1648111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25</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b="0" i="0" u="none" strike="noStrike" kern="1200" cap="none" spc="0" normalizeH="0" baseline="0" noProof="0" dirty="0">
              <a:ln>
                <a:noFill/>
              </a:ln>
              <a:solidFill>
                <a:prstClr val="black"/>
              </a:solidFill>
              <a:effectLst/>
              <a:uLnTx/>
              <a:uFillTx/>
              <a:latin typeface="+mj-lt"/>
              <a:ea typeface="ＭＳ Ｐゴシック" panose="020B0600070205080204" pitchFamily="34" charset="-128"/>
              <a:cs typeface="+mn-cs"/>
            </a:endParaRPr>
          </a:p>
          <a:p>
            <a:pPr marL="189864" indent="-285750">
              <a:buFont typeface="Arial" panose="020B0604020202020204" pitchFamily="34" charset="0"/>
              <a:buChar char="•"/>
            </a:pPr>
            <a:r>
              <a:rPr lang="de-DE" dirty="0">
                <a:latin typeface="+mj-lt"/>
              </a:rPr>
              <a:t>Andere steuerliche Bestimmungen</a:t>
            </a:r>
          </a:p>
          <a:p>
            <a:pPr marL="482472" lvl="1" indent="-285750">
              <a:buFont typeface="Arial" panose="020B0604020202020204" pitchFamily="34" charset="0"/>
              <a:buChar char="•"/>
            </a:pPr>
            <a:r>
              <a:rPr lang="de-DE" dirty="0">
                <a:latin typeface="+mj-lt"/>
              </a:rPr>
              <a:t>Befreiung von der Hypothekar- und Katastersteuer betreffend Schenkungen und Erbschaften;</a:t>
            </a:r>
          </a:p>
          <a:p>
            <a:pPr marL="482472" lvl="1" indent="-285750">
              <a:buFont typeface="Arial" panose="020B0604020202020204" pitchFamily="34" charset="0"/>
              <a:buChar char="•"/>
            </a:pPr>
            <a:r>
              <a:rPr lang="de-DE" dirty="0">
                <a:latin typeface="+mj-lt"/>
              </a:rPr>
              <a:t>Befreiung von der Registersteuer bei verschiedenen Dokumenten</a:t>
            </a:r>
          </a:p>
          <a:p>
            <a:pPr marL="482472" lvl="1" indent="-285750">
              <a:buFont typeface="Arial" panose="020B0604020202020204" pitchFamily="34" charset="0"/>
              <a:buChar char="•"/>
            </a:pPr>
            <a:r>
              <a:rPr lang="de-DE" dirty="0">
                <a:latin typeface="+mj-lt"/>
              </a:rPr>
              <a:t>Befreiung von der Stempelsteuer;</a:t>
            </a:r>
          </a:p>
          <a:p>
            <a:pPr marL="482472" lvl="1" indent="-285750">
              <a:buFont typeface="Arial" panose="020B0604020202020204" pitchFamily="34" charset="0"/>
              <a:buChar char="•"/>
            </a:pPr>
            <a:r>
              <a:rPr lang="de-DE" dirty="0">
                <a:latin typeface="+mj-lt"/>
              </a:rPr>
              <a:t>Reduzierung der GIS bei Immobilien für die nicht gewerbliche Nutzung</a:t>
            </a:r>
          </a:p>
          <a:p>
            <a:pPr marL="482472" lvl="1" indent="-285750">
              <a:buFont typeface="Arial" panose="020B0604020202020204" pitchFamily="34" charset="0"/>
              <a:buChar char="•"/>
            </a:pPr>
            <a:r>
              <a:rPr lang="de-DE" dirty="0">
                <a:latin typeface="+mj-lt"/>
              </a:rPr>
              <a:t>Befreiung von der Unterhaltungssteuer bei Veranstaltungen von gelegentlichem Charakter, Sensibilisierungskampagnen oder Jubiläen</a:t>
            </a:r>
          </a:p>
          <a:p>
            <a:pPr marL="482472" lvl="1" indent="-285750">
              <a:buFont typeface="Arial" panose="020B0604020202020204" pitchFamily="34" charset="0"/>
              <a:buChar char="•"/>
            </a:pPr>
            <a:r>
              <a:rPr lang="de-DE" dirty="0">
                <a:latin typeface="+mj-lt"/>
              </a:rPr>
              <a:t>Befreiung von der Konzessionsgebühr</a:t>
            </a: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Steuerliche Bestimmungen</a:t>
            </a:r>
          </a:p>
        </p:txBody>
      </p:sp>
      <p:pic>
        <p:nvPicPr>
          <p:cNvPr id="2" name="Grafik 1">
            <a:extLst>
              <a:ext uri="{FF2B5EF4-FFF2-40B4-BE49-F238E27FC236}">
                <a16:creationId xmlns:a16="http://schemas.microsoft.com/office/drawing/2014/main" id="{39B0BB84-7E83-1596-FF7B-EAF4D6202D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1887735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26</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b="0" i="0" u="none" strike="noStrike" kern="1200" cap="none" spc="0" normalizeH="0" baseline="0" noProof="0" dirty="0">
              <a:ln>
                <a:noFill/>
              </a:ln>
              <a:solidFill>
                <a:prstClr val="black"/>
              </a:solidFill>
              <a:effectLst/>
              <a:uLnTx/>
              <a:uFillTx/>
              <a:latin typeface="+mj-lt"/>
              <a:ea typeface="ＭＳ Ｐゴシック" panose="020B0600070205080204" pitchFamily="34" charset="-128"/>
              <a:cs typeface="+mn-cs"/>
            </a:endParaRPr>
          </a:p>
          <a:p>
            <a:pPr marL="0" indent="0" algn="just" eaLnBrk="1" hangingPunct="1">
              <a:defRPr/>
            </a:pPr>
            <a:r>
              <a:rPr lang="de-DE" sz="2000" b="1" u="sng" dirty="0">
                <a:latin typeface="Calibri Light" panose="020F0302020204030204" pitchFamily="34" charset="0"/>
                <a:cs typeface="Calibri Light" panose="020F0302020204030204" pitchFamily="34" charset="0"/>
              </a:rPr>
              <a:t>Entgelte</a:t>
            </a:r>
          </a:p>
          <a:p>
            <a:pPr lvl="1" algn="just" eaLnBrk="1" hangingPunct="1">
              <a:buFont typeface="Arial" panose="020B0604020202020204" pitchFamily="34" charset="0"/>
              <a:buChar char="•"/>
              <a:defRPr/>
            </a:pPr>
            <a:r>
              <a:rPr lang="de-DE" sz="2000" b="1" dirty="0">
                <a:latin typeface="Calibri Light" panose="020F0302020204030204" pitchFamily="34" charset="0"/>
                <a:cs typeface="Calibri Light" panose="020F0302020204030204" pitchFamily="34" charset="0"/>
              </a:rPr>
              <a:t>Verbot</a:t>
            </a:r>
            <a:r>
              <a:rPr lang="de-DE" sz="2000" dirty="0">
                <a:latin typeface="Calibri Light" panose="020F0302020204030204" pitchFamily="34" charset="0"/>
                <a:cs typeface="Calibri Light" panose="020F0302020204030204" pitchFamily="34" charset="0"/>
              </a:rPr>
              <a:t> der Auszahlung von pauschalen Spesenrückvergütungen;</a:t>
            </a:r>
          </a:p>
          <a:p>
            <a:pPr lvl="1" algn="just" eaLnBrk="1" hangingPunct="1">
              <a:buFont typeface="Arial" panose="020B0604020202020204" pitchFamily="34" charset="0"/>
              <a:buChar char="•"/>
              <a:defRPr/>
            </a:pPr>
            <a:r>
              <a:rPr lang="de-DE" sz="2000" dirty="0">
                <a:latin typeface="Calibri Light" panose="020F0302020204030204" pitchFamily="34" charset="0"/>
                <a:cs typeface="Calibri Light" panose="020F0302020204030204" pitchFamily="34" charset="0"/>
              </a:rPr>
              <a:t>Auszahlung von dokumentierten Spesen möglich;</a:t>
            </a:r>
          </a:p>
          <a:p>
            <a:pPr lvl="1" algn="just" eaLnBrk="1" hangingPunct="1">
              <a:buFont typeface="Arial" panose="020B0604020202020204" pitchFamily="34" charset="0"/>
              <a:buChar char="•"/>
              <a:defRPr/>
            </a:pPr>
            <a:r>
              <a:rPr lang="de-DE" sz="2000" dirty="0">
                <a:latin typeface="Calibri Light" panose="020F0302020204030204" pitchFamily="34" charset="0"/>
                <a:cs typeface="Calibri Light" panose="020F0302020204030204" pitchFamily="34" charset="0"/>
              </a:rPr>
              <a:t>Auszahlung an Freiwillige auch möglich </a:t>
            </a:r>
            <a:r>
              <a:rPr lang="de-DE" sz="2000" b="1" dirty="0">
                <a:latin typeface="Calibri Light" panose="020F0302020204030204" pitchFamily="34" charset="0"/>
                <a:cs typeface="Calibri Light" panose="020F0302020204030204" pitchFamily="34" charset="0"/>
              </a:rPr>
              <a:t>ohne Belege mit nur einer Eigenerklärung </a:t>
            </a:r>
            <a:r>
              <a:rPr lang="de-DE" sz="2000" dirty="0">
                <a:latin typeface="Calibri Light" panose="020F0302020204030204" pitchFamily="34" charset="0"/>
                <a:cs typeface="Calibri Light" panose="020F0302020204030204" pitchFamily="34" charset="0"/>
              </a:rPr>
              <a:t>bis zu einem Limit von 10,00 Euro pro Tag bzw. 150,00 Euro pro Monat;</a:t>
            </a:r>
          </a:p>
          <a:p>
            <a:pPr lvl="1" algn="just" eaLnBrk="1" hangingPunct="1">
              <a:buFont typeface="Arial" panose="020B0604020202020204" pitchFamily="34" charset="0"/>
              <a:buChar char="•"/>
              <a:defRPr/>
            </a:pPr>
            <a:endParaRPr lang="de-DE" sz="2000" dirty="0">
              <a:latin typeface="Calibri Light" panose="020F0302020204030204" pitchFamily="34" charset="0"/>
              <a:cs typeface="Calibri Light" panose="020F0302020204030204" pitchFamily="34" charset="0"/>
            </a:endParaRPr>
          </a:p>
          <a:p>
            <a:pPr marL="0" lvl="1" indent="0" algn="just" eaLnBrk="1" hangingPunct="1">
              <a:defRPr/>
            </a:pPr>
            <a:r>
              <a:rPr lang="de-DE" sz="2000" b="1" u="sng" dirty="0">
                <a:latin typeface="Calibri Light" panose="020F0302020204030204" pitchFamily="34" charset="0"/>
                <a:cs typeface="Calibri Light" panose="020F0302020204030204" pitchFamily="34" charset="0"/>
              </a:rPr>
              <a:t>Freiwillige</a:t>
            </a:r>
          </a:p>
          <a:p>
            <a:pPr lvl="1" algn="just" eaLnBrk="1" hangingPunct="1">
              <a:buFont typeface="Arial" panose="020B0604020202020204" pitchFamily="34" charset="0"/>
              <a:buChar char="•"/>
              <a:defRPr/>
            </a:pPr>
            <a:r>
              <a:rPr lang="de-DE" sz="2000" dirty="0">
                <a:latin typeface="Calibri Light" panose="020F0302020204030204" pitchFamily="34" charset="0"/>
                <a:cs typeface="Calibri Light" panose="020F0302020204030204" pitchFamily="34" charset="0"/>
              </a:rPr>
              <a:t>Arbeit von Freiwilligen darf auf keinen Fall bezahlt werden</a:t>
            </a:r>
          </a:p>
          <a:p>
            <a:pPr lvl="1" algn="just" eaLnBrk="1" hangingPunct="1">
              <a:buFont typeface="Arial" panose="020B0604020202020204" pitchFamily="34" charset="0"/>
              <a:buChar char="•"/>
              <a:defRPr/>
            </a:pPr>
            <a:r>
              <a:rPr lang="de-DE" sz="2000" dirty="0">
                <a:latin typeface="Calibri Light" panose="020F0302020204030204" pitchFamily="34" charset="0"/>
                <a:cs typeface="Calibri Light" panose="020F0302020204030204" pitchFamily="34" charset="0"/>
              </a:rPr>
              <a:t>Anrecht auf dokumentierte Spesen</a:t>
            </a:r>
          </a:p>
          <a:p>
            <a:pPr lvl="1" algn="just" eaLnBrk="1" hangingPunct="1">
              <a:buFont typeface="Arial" panose="020B0604020202020204" pitchFamily="34" charset="0"/>
              <a:buChar char="•"/>
              <a:defRPr/>
            </a:pPr>
            <a:r>
              <a:rPr lang="de-DE" sz="2000" dirty="0">
                <a:latin typeface="Calibri Light" panose="020F0302020204030204" pitchFamily="34" charset="0"/>
                <a:cs typeface="Calibri Light" panose="020F0302020204030204" pitchFamily="34" charset="0"/>
              </a:rPr>
              <a:t>Müssen gegenüber Krankheit und Unfall versichert werden und es muss eine Haftpflichtversicherung abgeschlossen werden</a:t>
            </a:r>
          </a:p>
          <a:p>
            <a:pPr lvl="1" algn="just" eaLnBrk="1" hangingPunct="1">
              <a:buFont typeface="Arial" panose="020B0604020202020204" pitchFamily="34" charset="0"/>
              <a:buChar char="•"/>
              <a:defRPr/>
            </a:pPr>
            <a:r>
              <a:rPr lang="de-DE" sz="2000" dirty="0">
                <a:latin typeface="Calibri Light" panose="020F0302020204030204" pitchFamily="34" charset="0"/>
                <a:cs typeface="Calibri Light" panose="020F0302020204030204" pitchFamily="34" charset="0"/>
              </a:rPr>
              <a:t>Nachweis: 2 ehrenamtliche Person pro 1 bezahlter Person</a:t>
            </a: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Steuerliche Bestimmungen</a:t>
            </a:r>
          </a:p>
        </p:txBody>
      </p:sp>
      <p:pic>
        <p:nvPicPr>
          <p:cNvPr id="2" name="Grafik 1">
            <a:extLst>
              <a:ext uri="{FF2B5EF4-FFF2-40B4-BE49-F238E27FC236}">
                <a16:creationId xmlns:a16="http://schemas.microsoft.com/office/drawing/2014/main" id="{39B0BB84-7E83-1596-FF7B-EAF4D6202D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1898525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91E161AD-6F95-48BD-9351-51F850D45B58}" type="slidenum">
              <a:rPr lang="de-DE" altLang="de-DE" sz="1200" smtClean="0">
                <a:solidFill>
                  <a:srgbClr val="D9D9D9"/>
                </a:solidFill>
                <a:latin typeface="+mj-lt"/>
              </a:rPr>
              <a:pPr>
                <a:spcBef>
                  <a:spcPct val="0"/>
                </a:spcBef>
                <a:buFontTx/>
                <a:buNone/>
              </a:pPr>
              <a:t>27</a:t>
            </a:fld>
            <a:endParaRPr lang="de-DE" altLang="de-DE" sz="1200">
              <a:solidFill>
                <a:srgbClr val="D9D9D9"/>
              </a:solidFill>
              <a:latin typeface="+mj-lt"/>
            </a:endParaRPr>
          </a:p>
        </p:txBody>
      </p:sp>
      <p:sp>
        <p:nvSpPr>
          <p:cNvPr id="40964"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40965" name="Text Box 6"/>
          <p:cNvSpPr txBox="1">
            <a:spLocks noChangeArrowheads="1"/>
          </p:cNvSpPr>
          <p:nvPr/>
        </p:nvSpPr>
        <p:spPr bwMode="auto">
          <a:xfrm>
            <a:off x="492125" y="1268760"/>
            <a:ext cx="8061325"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74650" indent="-285750">
              <a:buFont typeface="Arial" panose="020B0604020202020204" pitchFamily="34" charset="0"/>
              <a:buChar char="•"/>
            </a:pPr>
            <a:r>
              <a:rPr lang="de-DE" dirty="0">
                <a:latin typeface="+mn-lt"/>
              </a:rPr>
              <a:t>Neue Pauschalsystem gemäß Art. 86 KDS (ähnlich wie Pauschalsystem 398/1991)</a:t>
            </a:r>
          </a:p>
          <a:p>
            <a:pPr marL="88900" indent="0"/>
            <a:r>
              <a:rPr lang="de-DE" dirty="0">
                <a:latin typeface="+mn-lt"/>
              </a:rPr>
              <a:t>	</a:t>
            </a:r>
            <a:r>
              <a:rPr lang="de-DE" b="1" dirty="0">
                <a:latin typeface="+mn-lt"/>
              </a:rPr>
              <a:t>-&gt; Anwendbar </a:t>
            </a:r>
            <a:r>
              <a:rPr lang="de-DE" b="1" u="sng" dirty="0">
                <a:latin typeface="+mn-lt"/>
              </a:rPr>
              <a:t>nur für EO und VFG</a:t>
            </a:r>
          </a:p>
          <a:p>
            <a:pPr marL="374650" indent="-285750">
              <a:buFont typeface="Arial" panose="020B0604020202020204" pitchFamily="34" charset="0"/>
              <a:buChar char="•"/>
            </a:pPr>
            <a:endParaRPr lang="de-DE" u="sng" dirty="0">
              <a:latin typeface="+mn-lt"/>
            </a:endParaRPr>
          </a:p>
          <a:p>
            <a:pPr marL="374650" indent="-285750">
              <a:buFont typeface="Arial" panose="020B0604020202020204" pitchFamily="34" charset="0"/>
              <a:buChar char="•"/>
            </a:pPr>
            <a:r>
              <a:rPr lang="de-DE" dirty="0">
                <a:latin typeface="+mn-lt"/>
              </a:rPr>
              <a:t>Limit: </a:t>
            </a:r>
            <a:r>
              <a:rPr lang="de-DE" u="sng" dirty="0">
                <a:solidFill>
                  <a:srgbClr val="00B0F0"/>
                </a:solidFill>
                <a:latin typeface="+mn-lt"/>
              </a:rPr>
              <a:t>85.000 Euro </a:t>
            </a:r>
            <a:r>
              <a:rPr lang="de-DE" dirty="0">
                <a:solidFill>
                  <a:srgbClr val="00B0F0"/>
                </a:solidFill>
                <a:latin typeface="+mn-lt"/>
              </a:rPr>
              <a:t>(vorher 130.000 Euro) </a:t>
            </a:r>
            <a:r>
              <a:rPr lang="de-DE" dirty="0">
                <a:latin typeface="+mn-lt"/>
              </a:rPr>
              <a:t>gewerbliche Einnahmen im Vorjahr. </a:t>
            </a:r>
          </a:p>
          <a:p>
            <a:pPr marL="374650" indent="-285750">
              <a:buFont typeface="Arial" panose="020B0604020202020204" pitchFamily="34" charset="0"/>
              <a:buChar char="•"/>
            </a:pPr>
            <a:endParaRPr lang="de-DE" dirty="0">
              <a:latin typeface="+mn-lt"/>
            </a:endParaRPr>
          </a:p>
          <a:p>
            <a:pPr marL="374650" indent="-285750">
              <a:buFont typeface="Arial" panose="020B0604020202020204" pitchFamily="34" charset="0"/>
              <a:buChar char="•"/>
            </a:pPr>
            <a:r>
              <a:rPr lang="de-DE" dirty="0">
                <a:latin typeface="+mn-lt"/>
              </a:rPr>
              <a:t>Begünstigungen</a:t>
            </a:r>
          </a:p>
          <a:p>
            <a:pPr marL="667258" lvl="1" indent="-285750">
              <a:buFont typeface="Arial" panose="020B0604020202020204" pitchFamily="34" charset="0"/>
              <a:buChar char="•"/>
            </a:pPr>
            <a:r>
              <a:rPr lang="de-DE" dirty="0">
                <a:latin typeface="+mn-lt"/>
              </a:rPr>
              <a:t>Besteuerung: pauschale Ermittlung für EO in Höhe von 1% und für VFG in Höhe von 3%</a:t>
            </a:r>
          </a:p>
          <a:p>
            <a:pPr marL="667258" lvl="1" indent="-285750">
              <a:buFont typeface="Arial" panose="020B0604020202020204" pitchFamily="34" charset="0"/>
              <a:buChar char="•"/>
            </a:pPr>
            <a:r>
              <a:rPr lang="de-DE" dirty="0">
                <a:latin typeface="+mn-lt"/>
              </a:rPr>
              <a:t>Befreiung von der Buchhaltungspflicht;</a:t>
            </a:r>
          </a:p>
          <a:p>
            <a:pPr marL="667258" lvl="1" indent="-285750">
              <a:buFont typeface="Arial" panose="020B0604020202020204" pitchFamily="34" charset="0"/>
              <a:buChar char="•"/>
            </a:pPr>
            <a:r>
              <a:rPr lang="de-DE" dirty="0">
                <a:latin typeface="+mn-lt"/>
              </a:rPr>
              <a:t>Befreiung von der Anwendung der ISA (Fragebogen in der Steuererklärung)</a:t>
            </a:r>
          </a:p>
          <a:p>
            <a:pPr marL="667258" lvl="1" indent="-285750">
              <a:buFont typeface="Arial" panose="020B0604020202020204" pitchFamily="34" charset="0"/>
              <a:buChar char="•"/>
            </a:pPr>
            <a:r>
              <a:rPr lang="de-DE" dirty="0">
                <a:latin typeface="+mn-lt"/>
              </a:rPr>
              <a:t>Befreiung von der Anwendung des </a:t>
            </a:r>
            <a:r>
              <a:rPr lang="de-DE" dirty="0" err="1">
                <a:latin typeface="+mn-lt"/>
              </a:rPr>
              <a:t>Steuereinbehalts</a:t>
            </a:r>
            <a:r>
              <a:rPr lang="de-DE" dirty="0">
                <a:latin typeface="+mn-lt"/>
              </a:rPr>
              <a:t> (=kein Steuersubstitut)</a:t>
            </a:r>
          </a:p>
          <a:p>
            <a:pPr marL="381508" lvl="1" indent="0"/>
            <a:r>
              <a:rPr lang="de-DE" dirty="0">
                <a:latin typeface="+mn-lt"/>
              </a:rPr>
              <a:t>		-&gt; Kann trotzdem eingezahlt werden</a:t>
            </a:r>
          </a:p>
          <a:p>
            <a:pPr marL="667258" lvl="1" indent="-285750">
              <a:buFont typeface="Arial" panose="020B0604020202020204" pitchFamily="34" charset="0"/>
              <a:buChar char="•"/>
            </a:pPr>
            <a:r>
              <a:rPr lang="de-DE" dirty="0">
                <a:latin typeface="+mn-lt"/>
              </a:rPr>
              <a:t>Befreiung von der Anwendung der MwSt. bei den aktiven Umsätzen</a:t>
            </a:r>
          </a:p>
          <a:p>
            <a:pPr marL="667258" lvl="1" indent="-285750">
              <a:buFont typeface="Arial" panose="020B0604020202020204" pitchFamily="34" charset="0"/>
              <a:buChar char="•"/>
            </a:pPr>
            <a:r>
              <a:rPr lang="de-DE" dirty="0">
                <a:latin typeface="+mn-lt"/>
              </a:rPr>
              <a:t>Befreiung der Verpflichtungen beim Einkauf aus der EU bis 10.000 Euro</a:t>
            </a:r>
          </a:p>
          <a:p>
            <a:pPr marL="667258" lvl="1" indent="-285750">
              <a:buFont typeface="Arial" panose="020B0604020202020204" pitchFamily="34" charset="0"/>
              <a:buChar char="•"/>
            </a:pPr>
            <a:endParaRPr lang="de-DE" dirty="0">
              <a:latin typeface="+mn-lt"/>
            </a:endParaRPr>
          </a:p>
          <a:p>
            <a:pPr marL="374650" indent="-285750">
              <a:buFont typeface="Arial" panose="020B0604020202020204" pitchFamily="34" charset="0"/>
              <a:buChar char="•"/>
            </a:pPr>
            <a:r>
              <a:rPr lang="de-DE" dirty="0">
                <a:latin typeface="+mn-lt"/>
              </a:rPr>
              <a:t>Verpflichtungen</a:t>
            </a:r>
          </a:p>
          <a:p>
            <a:pPr marL="667258" lvl="1" indent="-285750">
              <a:buFont typeface="Arial" panose="020B0604020202020204" pitchFamily="34" charset="0"/>
              <a:buChar char="•"/>
            </a:pPr>
            <a:r>
              <a:rPr lang="de-DE" dirty="0">
                <a:latin typeface="+mn-lt"/>
              </a:rPr>
              <a:t>Ergänzung der Reverse Charge Rechnungen (keine Befreiung wie im 398/1991 System)</a:t>
            </a:r>
          </a:p>
          <a:p>
            <a:pPr marL="667258" lvl="1" indent="-285750">
              <a:buFont typeface="Arial" panose="020B0604020202020204" pitchFamily="34" charset="0"/>
              <a:buChar char="•"/>
            </a:pPr>
            <a:r>
              <a:rPr lang="de-DE" dirty="0">
                <a:latin typeface="+mn-lt"/>
              </a:rPr>
              <a:t>Nummerierung und Aufbewahrung der Eingangsrechnungen</a:t>
            </a:r>
          </a:p>
          <a:p>
            <a:pPr algn="just" eaLnBrk="1" hangingPunct="1">
              <a:buFont typeface="Arial" panose="020B0604020202020204" pitchFamily="34" charset="0"/>
              <a:buChar char="•"/>
            </a:pPr>
            <a:endParaRPr lang="de-DE" altLang="de-DE" sz="2200" dirty="0">
              <a:latin typeface="+mj-lt"/>
            </a:endParaRPr>
          </a:p>
        </p:txBody>
      </p:sp>
      <p:pic>
        <p:nvPicPr>
          <p:cNvPr id="2" name="Grafik 1">
            <a:extLst>
              <a:ext uri="{FF2B5EF4-FFF2-40B4-BE49-F238E27FC236}">
                <a16:creationId xmlns:a16="http://schemas.microsoft.com/office/drawing/2014/main" id="{5709238B-7622-FFED-EB42-A349EEB4C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
        <p:nvSpPr>
          <p:cNvPr id="4" name="Textplatzhalter 2">
            <a:extLst>
              <a:ext uri="{FF2B5EF4-FFF2-40B4-BE49-F238E27FC236}">
                <a16:creationId xmlns:a16="http://schemas.microsoft.com/office/drawing/2014/main" id="{1468A3E1-831F-7F44-2743-AAEE8E2DA25B}"/>
              </a:ext>
            </a:extLst>
          </p:cNvPr>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Neues Pauschalsystem</a:t>
            </a:r>
          </a:p>
        </p:txBody>
      </p:sp>
    </p:spTree>
    <p:extLst>
      <p:ext uri="{BB962C8B-B14F-4D97-AF65-F5344CB8AC3E}">
        <p14:creationId xmlns:p14="http://schemas.microsoft.com/office/powerpoint/2010/main" val="1262609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28</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algn="just" eaLnBrk="1" hangingPunct="1">
              <a:buFont typeface="Arial" panose="020B0604020202020204" pitchFamily="34" charset="0"/>
              <a:buChar char="•"/>
            </a:pPr>
            <a:r>
              <a:rPr lang="de-DE" altLang="de-DE" sz="2000" b="1" dirty="0">
                <a:latin typeface="Calibri Light" panose="020F0302020204030204" pitchFamily="34" charset="0"/>
                <a:cs typeface="Calibri Light" panose="020F0302020204030204" pitchFamily="34" charset="0"/>
              </a:rPr>
              <a:t>Dekret Nr. 561 vom 26. Oktober 2021 – Aktivierung RUNTS</a:t>
            </a:r>
            <a:endParaRPr lang="de-DE" altLang="de-DE" sz="2000" b="1" i="1" dirty="0">
              <a:latin typeface="Calibri Light" panose="020F0302020204030204" pitchFamily="34" charset="0"/>
              <a:cs typeface="Calibri Light" panose="020F0302020204030204" pitchFamily="34" charset="0"/>
            </a:endParaRPr>
          </a:p>
          <a:p>
            <a:pPr lvl="1" algn="just" eaLnBrk="1" hangingPunct="1">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Aktivierung des RUNTS mit Datum 23. November 2021</a:t>
            </a:r>
          </a:p>
          <a:p>
            <a:pPr lvl="1"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lvl="1" algn="just" eaLnBrk="1" hangingPunct="1">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Übergangszeit bis 21. Februar 2022 (90 Tage)</a:t>
            </a:r>
          </a:p>
          <a:p>
            <a:pPr lvl="2" algn="just">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In diesem Zeitraum werden alle Vereine der Register (Volontariat und Vereine zur Förderung des Gemeinwesens) in das RUNTS übertragen;</a:t>
            </a:r>
          </a:p>
          <a:p>
            <a:pPr lvl="2" algn="just">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Vereine müssen in dieser Zeit nichts machen;</a:t>
            </a:r>
          </a:p>
          <a:p>
            <a:pPr lvl="2" algn="just">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lvl="1" algn="just">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Einholen von Informationen ab dem 22. Februar 2022</a:t>
            </a:r>
          </a:p>
          <a:p>
            <a:pPr lvl="2" algn="just">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Dauer dieser Phase: 180 Tage</a:t>
            </a:r>
          </a:p>
          <a:p>
            <a:pPr lvl="2" algn="just">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Provinz überprüft vorliegende Informationen und Voraussetzungen </a:t>
            </a:r>
          </a:p>
          <a:p>
            <a:pPr marL="914400" lvl="2" indent="0" algn="just"/>
            <a:r>
              <a:rPr lang="de-DE" altLang="de-DE" dirty="0">
                <a:latin typeface="Calibri Light" panose="020F0302020204030204" pitchFamily="34" charset="0"/>
                <a:cs typeface="Calibri Light" panose="020F0302020204030204" pitchFamily="34" charset="0"/>
              </a:rPr>
              <a:t>(z.B. 5 Promille, Satzungen, Gründungsakt, </a:t>
            </a:r>
            <a:r>
              <a:rPr lang="de-DE" altLang="de-DE" dirty="0" err="1">
                <a:latin typeface="Calibri Light" panose="020F0302020204030204" pitchFamily="34" charset="0"/>
                <a:cs typeface="Calibri Light" panose="020F0302020204030204" pitchFamily="34" charset="0"/>
              </a:rPr>
              <a:t>Pec</a:t>
            </a:r>
            <a:r>
              <a:rPr lang="de-DE" altLang="de-DE" dirty="0">
                <a:latin typeface="Calibri Light" panose="020F0302020204030204" pitchFamily="34" charset="0"/>
                <a:cs typeface="Calibri Light" panose="020F0302020204030204" pitchFamily="34" charset="0"/>
              </a:rPr>
              <a:t>…)</a:t>
            </a:r>
          </a:p>
          <a:p>
            <a:pPr lvl="2" algn="just">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Eventuelle Austragungen aus dem Register</a:t>
            </a:r>
          </a:p>
          <a:p>
            <a:pPr lvl="2" algn="just">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marL="457200" lvl="1" indent="0" algn="just"/>
            <a:r>
              <a:rPr lang="de-DE" altLang="de-DE" u="sng" dirty="0">
                <a:latin typeface="Calibri Light" panose="020F0302020204030204" pitchFamily="34" charset="0"/>
                <a:cs typeface="Calibri Light" panose="020F0302020204030204" pitchFamily="34" charset="0"/>
              </a:rPr>
              <a:t>Nach Abschluss dieser 180 Tage wird die Eintragung in das Register definitiv. </a:t>
            </a: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tabLst/>
              <a:defRPr/>
            </a:pPr>
            <a:r>
              <a:rPr kumimoji="0" lang="de-DE" sz="2000" b="1" i="0" u="none" strike="noStrike" kern="1200" cap="none" spc="0" normalizeH="0" baseline="0" noProof="0" dirty="0">
                <a:ln>
                  <a:noFill/>
                </a:ln>
                <a:solidFill>
                  <a:srgbClr val="00B0F0"/>
                </a:solidFill>
                <a:effectLst/>
                <a:uLnTx/>
                <a:uFillTx/>
                <a:latin typeface="Calibri Light"/>
                <a:ea typeface="ＭＳ Ｐゴシック" panose="020B0600070205080204" pitchFamily="34" charset="-128"/>
                <a:cs typeface="+mn-cs"/>
              </a:rPr>
              <a:t>Aktueller Stand: es haben sich viele Vereine noch gar nicht entschieden</a:t>
            </a: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Entscheidungsfindung</a:t>
            </a:r>
          </a:p>
        </p:txBody>
      </p:sp>
      <p:pic>
        <p:nvPicPr>
          <p:cNvPr id="2" name="Grafik 1">
            <a:extLst>
              <a:ext uri="{FF2B5EF4-FFF2-40B4-BE49-F238E27FC236}">
                <a16:creationId xmlns:a16="http://schemas.microsoft.com/office/drawing/2014/main" id="{9B60CB19-9B4D-DBA2-E552-D2D6AF582D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4246217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29</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554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342900" lvl="0" indent="-342900" algn="just">
              <a:lnSpc>
                <a:spcPct val="107000"/>
              </a:lnSpc>
              <a:buFont typeface="Trebuchet MS" panose="020B0603020202020204" pitchFamily="34" charset="0"/>
              <a:buChar char="-"/>
            </a:pPr>
            <a:r>
              <a:rPr lang="de-DE" sz="1800" b="1" dirty="0">
                <a:effectLst/>
                <a:latin typeface="+mj-lt"/>
                <a:ea typeface="Calibri" panose="020F0502020204030204" pitchFamily="34" charset="0"/>
                <a:cs typeface="Times New Roman" panose="02020603050405020304" pitchFamily="18" charset="0"/>
              </a:rPr>
              <a:t>Vereine müssen sich entscheiden: </a:t>
            </a:r>
          </a:p>
          <a:p>
            <a:pPr lvl="1" algn="just">
              <a:lnSpc>
                <a:spcPct val="107000"/>
              </a:lnSpc>
              <a:buFont typeface="Trebuchet MS" panose="020B0603020202020204" pitchFamily="34" charset="0"/>
              <a:buChar char="-"/>
            </a:pPr>
            <a:r>
              <a:rPr lang="de-DE" dirty="0">
                <a:latin typeface="+mj-lt"/>
                <a:ea typeface="Calibri" panose="020F0502020204030204" pitchFamily="34" charset="0"/>
                <a:cs typeface="Times New Roman" panose="02020603050405020304" pitchFamily="18" charset="0"/>
              </a:rPr>
              <a:t>Austritt aus dem Dritten Sektor </a:t>
            </a:r>
          </a:p>
          <a:p>
            <a:pPr lvl="1" algn="just">
              <a:lnSpc>
                <a:spcPct val="107000"/>
              </a:lnSpc>
              <a:buFont typeface="Trebuchet MS" panose="020B0603020202020204" pitchFamily="34" charset="0"/>
              <a:buChar char="-"/>
            </a:pPr>
            <a:r>
              <a:rPr lang="de-DE" dirty="0">
                <a:effectLst/>
                <a:latin typeface="+mj-lt"/>
                <a:ea typeface="Calibri" panose="020F0502020204030204" pitchFamily="34" charset="0"/>
                <a:cs typeface="Times New Roman" panose="02020603050405020304" pitchFamily="18" charset="0"/>
              </a:rPr>
              <a:t>Eintritt in den Dritten Sektor</a:t>
            </a:r>
          </a:p>
          <a:p>
            <a:pPr marL="342900" lvl="0" indent="-342900" algn="just">
              <a:lnSpc>
                <a:spcPct val="107000"/>
              </a:lnSpc>
              <a:buFont typeface="Trebuchet MS" panose="020B0603020202020204" pitchFamily="34" charset="0"/>
              <a:buChar char="-"/>
            </a:pPr>
            <a:endParaRPr lang="de-DE" b="1" dirty="0">
              <a:latin typeface="+mj-lt"/>
              <a:ea typeface="Calibri" panose="020F0502020204030204" pitchFamily="34" charset="0"/>
              <a:cs typeface="Times New Roman" panose="02020603050405020304" pitchFamily="18" charset="0"/>
            </a:endParaRPr>
          </a:p>
          <a:p>
            <a:pPr marL="342900" lvl="0" indent="-342900" algn="just">
              <a:lnSpc>
                <a:spcPct val="107000"/>
              </a:lnSpc>
              <a:buFont typeface="Trebuchet MS" panose="020B0603020202020204" pitchFamily="34" charset="0"/>
              <a:buChar char="-"/>
            </a:pPr>
            <a:r>
              <a:rPr lang="de-DE" sz="1800" b="1" dirty="0">
                <a:effectLst/>
                <a:latin typeface="+mj-lt"/>
                <a:ea typeface="Calibri" panose="020F0502020204030204" pitchFamily="34" charset="0"/>
                <a:cs typeface="Times New Roman" panose="02020603050405020304" pitchFamily="18" charset="0"/>
              </a:rPr>
              <a:t>Vorteile Dritter Sektor</a:t>
            </a:r>
          </a:p>
          <a:p>
            <a:pPr lvl="1" algn="just">
              <a:lnSpc>
                <a:spcPct val="107000"/>
              </a:lnSpc>
              <a:buFont typeface="Trebuchet MS" panose="020B0603020202020204" pitchFamily="34" charset="0"/>
              <a:buChar char="-"/>
            </a:pPr>
            <a:r>
              <a:rPr lang="de-DE" dirty="0">
                <a:effectLst/>
                <a:latin typeface="+mj-lt"/>
                <a:ea typeface="Calibri" panose="020F0502020204030204" pitchFamily="34" charset="0"/>
                <a:cs typeface="Times New Roman" panose="02020603050405020304" pitchFamily="18" charset="0"/>
              </a:rPr>
              <a:t>Steuerliche Vorteile bei gewerblichen Tätigkeiten. Dazu zählt sowohl die Besteuerung, als auch die Anwendung des Pauschalsystems im Dritten Sektor und die Anwendung der Regelung für gewerbliche Nebentätigkeiten. </a:t>
            </a:r>
          </a:p>
          <a:p>
            <a:pPr lvl="1" algn="just">
              <a:lnSpc>
                <a:spcPct val="107000"/>
              </a:lnSpc>
              <a:buFont typeface="Trebuchet MS" panose="020B0603020202020204" pitchFamily="34" charset="0"/>
              <a:buChar char="-"/>
            </a:pPr>
            <a:r>
              <a:rPr lang="de-DE" dirty="0">
                <a:latin typeface="+mj-lt"/>
                <a:ea typeface="Calibri" panose="020F0502020204030204" pitchFamily="34" charset="0"/>
                <a:cs typeface="Times New Roman" panose="02020603050405020304" pitchFamily="18" charset="0"/>
              </a:rPr>
              <a:t>Keine Anwendung der MwSt. und Ausstellen Lastschriften;</a:t>
            </a:r>
            <a:endParaRPr lang="de-DE" dirty="0">
              <a:effectLst/>
              <a:latin typeface="+mj-lt"/>
              <a:ea typeface="Calibri" panose="020F0502020204030204" pitchFamily="34" charset="0"/>
              <a:cs typeface="Times New Roman" panose="02020603050405020304" pitchFamily="18" charset="0"/>
            </a:endParaRPr>
          </a:p>
          <a:p>
            <a:pPr lvl="1" algn="just">
              <a:lnSpc>
                <a:spcPct val="107000"/>
              </a:lnSpc>
              <a:buFont typeface="Trebuchet MS" panose="020B0603020202020204" pitchFamily="34" charset="0"/>
              <a:buChar char="-"/>
            </a:pPr>
            <a:r>
              <a:rPr lang="de-DE" dirty="0">
                <a:effectLst/>
                <a:latin typeface="+mj-lt"/>
                <a:ea typeface="Calibri" panose="020F0502020204030204" pitchFamily="34" charset="0"/>
                <a:cs typeface="Times New Roman" panose="02020603050405020304" pitchFamily="18" charset="0"/>
              </a:rPr>
              <a:t>Ansuchen der 5 Promille sind möglich;</a:t>
            </a:r>
          </a:p>
          <a:p>
            <a:pPr lvl="1" algn="just">
              <a:lnSpc>
                <a:spcPct val="107000"/>
              </a:lnSpc>
              <a:buFont typeface="Trebuchet MS" panose="020B0603020202020204" pitchFamily="34" charset="0"/>
              <a:buChar char="-"/>
            </a:pPr>
            <a:r>
              <a:rPr lang="de-DE" dirty="0">
                <a:effectLst/>
                <a:latin typeface="+mj-lt"/>
                <a:ea typeface="Calibri" panose="020F0502020204030204" pitchFamily="34" charset="0"/>
                <a:cs typeface="Times New Roman" panose="02020603050405020304" pitchFamily="18" charset="0"/>
              </a:rPr>
              <a:t>Absetzbarkeit der Spenden für Privatpersonen und Unternehmen; </a:t>
            </a:r>
          </a:p>
          <a:p>
            <a:pPr lvl="1" algn="just">
              <a:lnSpc>
                <a:spcPct val="107000"/>
              </a:lnSpc>
              <a:buFont typeface="Trebuchet MS" panose="020B0603020202020204" pitchFamily="34" charset="0"/>
              <a:buChar char="-"/>
            </a:pPr>
            <a:r>
              <a:rPr lang="de-DE" dirty="0">
                <a:effectLst/>
                <a:latin typeface="+mj-lt"/>
                <a:ea typeface="Calibri" panose="020F0502020204030204" pitchFamily="34" charset="0"/>
                <a:cs typeface="Times New Roman" panose="02020603050405020304" pitchFamily="18" charset="0"/>
              </a:rPr>
              <a:t>Befreiung der Stempel- und Registergebühren;</a:t>
            </a:r>
          </a:p>
          <a:p>
            <a:pPr lvl="1" algn="just">
              <a:lnSpc>
                <a:spcPct val="107000"/>
              </a:lnSpc>
              <a:buFont typeface="Trebuchet MS" panose="020B0603020202020204" pitchFamily="34" charset="0"/>
              <a:buChar char="-"/>
            </a:pPr>
            <a:r>
              <a:rPr lang="de-DE" dirty="0">
                <a:effectLst/>
                <a:latin typeface="+mj-lt"/>
                <a:ea typeface="Calibri" panose="020F0502020204030204" pitchFamily="34" charset="0"/>
                <a:cs typeface="Times New Roman" panose="02020603050405020304" pitchFamily="18" charset="0"/>
              </a:rPr>
              <a:t>Befreiung von der regionalen Wertschöpfungssteuer IRAP;</a:t>
            </a:r>
          </a:p>
          <a:p>
            <a:pPr lvl="1" algn="just">
              <a:lnSpc>
                <a:spcPct val="107000"/>
              </a:lnSpc>
              <a:spcAft>
                <a:spcPts val="800"/>
              </a:spcAft>
              <a:buFont typeface="Trebuchet MS" panose="020B0603020202020204" pitchFamily="34" charset="0"/>
              <a:buChar char="-"/>
            </a:pPr>
            <a:r>
              <a:rPr lang="de-DE" dirty="0">
                <a:effectLst/>
                <a:latin typeface="+mj-lt"/>
                <a:ea typeface="Calibri" panose="020F0502020204030204" pitchFamily="34" charset="0"/>
                <a:cs typeface="Times New Roman" panose="02020603050405020304" pitchFamily="18" charset="0"/>
              </a:rPr>
              <a:t>Erleichterungen im Bereich GIS; </a:t>
            </a: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Entscheidungsfindung</a:t>
            </a:r>
          </a:p>
        </p:txBody>
      </p:sp>
      <p:pic>
        <p:nvPicPr>
          <p:cNvPr id="2" name="Grafik 1">
            <a:extLst>
              <a:ext uri="{FF2B5EF4-FFF2-40B4-BE49-F238E27FC236}">
                <a16:creationId xmlns:a16="http://schemas.microsoft.com/office/drawing/2014/main" id="{9B60CB19-9B4D-DBA2-E552-D2D6AF582D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3934557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platzhalter 2"/>
          <p:cNvSpPr>
            <a:spLocks noGrp="1"/>
          </p:cNvSpPr>
          <p:nvPr>
            <p:ph type="body" idx="1"/>
          </p:nvPr>
        </p:nvSpPr>
        <p:spPr>
          <a:xfrm>
            <a:off x="0" y="188913"/>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1. Vereine</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Allgemeiner Teil</a:t>
            </a:r>
          </a:p>
        </p:txBody>
      </p:sp>
      <p:sp>
        <p:nvSpPr>
          <p:cNvPr id="17411"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0A7F8FDD-F1B8-49F5-8435-99D04CC2ABCE}" type="slidenum">
              <a:rPr lang="de-DE" altLang="de-DE" sz="1200" smtClean="0">
                <a:solidFill>
                  <a:srgbClr val="D9D9D9"/>
                </a:solidFill>
                <a:latin typeface="+mj-lt"/>
              </a:rPr>
              <a:pPr>
                <a:spcBef>
                  <a:spcPct val="0"/>
                </a:spcBef>
                <a:buFontTx/>
                <a:buNone/>
              </a:pPr>
              <a:t>3</a:t>
            </a:fld>
            <a:endParaRPr lang="de-DE" altLang="de-DE" sz="1200">
              <a:solidFill>
                <a:srgbClr val="D9D9D9"/>
              </a:solidFill>
              <a:latin typeface="+mj-lt"/>
            </a:endParaRPr>
          </a:p>
        </p:txBody>
      </p:sp>
      <p:sp>
        <p:nvSpPr>
          <p:cNvPr id="17412"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7413" name="Text Box 6"/>
          <p:cNvSpPr txBox="1">
            <a:spLocks noChangeArrowheads="1"/>
          </p:cNvSpPr>
          <p:nvPr/>
        </p:nvSpPr>
        <p:spPr bwMode="auto">
          <a:xfrm>
            <a:off x="457200" y="1366838"/>
            <a:ext cx="8061325" cy="495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defRPr/>
            </a:pPr>
            <a:r>
              <a:rPr lang="de-DE" altLang="de-DE" sz="2000" dirty="0">
                <a:latin typeface="+mj-lt"/>
              </a:rPr>
              <a:t>Der Verein ist ein Zusammenschluss von mehreren Personen zur Verwirklichung eines gemeinsamen Zweckes und ohne Gewinnabsichten;</a:t>
            </a:r>
          </a:p>
          <a:p>
            <a:pPr algn="just" eaLnBrk="1" hangingPunct="1">
              <a:buFont typeface="Arial" panose="020B0604020202020204" pitchFamily="34" charset="0"/>
              <a:buChar char="•"/>
              <a:defRPr/>
            </a:pPr>
            <a:endParaRPr lang="de-DE" altLang="de-DE" sz="2000" dirty="0">
              <a:latin typeface="+mj-lt"/>
            </a:endParaRPr>
          </a:p>
          <a:p>
            <a:pPr algn="just" eaLnBrk="1" hangingPunct="1">
              <a:buFont typeface="Arial" panose="020B0604020202020204" pitchFamily="34" charset="0"/>
              <a:buChar char="•"/>
              <a:defRPr/>
            </a:pPr>
            <a:r>
              <a:rPr lang="de-DE" altLang="de-DE" sz="2000" dirty="0">
                <a:latin typeface="+mj-lt"/>
              </a:rPr>
              <a:t>Verschiedene Gesetze:</a:t>
            </a:r>
          </a:p>
          <a:p>
            <a:pPr lvl="1" algn="just" eaLnBrk="1" hangingPunct="1">
              <a:buFont typeface="Arial" panose="020B0604020202020204" pitchFamily="34" charset="0"/>
              <a:buChar char="•"/>
              <a:defRPr/>
            </a:pPr>
            <a:r>
              <a:rPr lang="de-DE" altLang="de-DE" sz="2000" dirty="0">
                <a:latin typeface="+mj-lt"/>
              </a:rPr>
              <a:t>MwSt.-Gesetz und TUIR; </a:t>
            </a:r>
          </a:p>
          <a:p>
            <a:pPr lvl="1" algn="just" eaLnBrk="1" hangingPunct="1">
              <a:buFont typeface="Arial" panose="020B0604020202020204" pitchFamily="34" charset="0"/>
              <a:buChar char="•"/>
              <a:defRPr/>
            </a:pPr>
            <a:r>
              <a:rPr lang="de-DE" altLang="de-DE" sz="2000" dirty="0">
                <a:latin typeface="+mj-lt"/>
              </a:rPr>
              <a:t>D. </a:t>
            </a:r>
            <a:r>
              <a:rPr lang="de-DE" altLang="de-DE" sz="2000" dirty="0" err="1">
                <a:latin typeface="+mj-lt"/>
              </a:rPr>
              <a:t>Lgs</a:t>
            </a:r>
            <a:r>
              <a:rPr lang="de-DE" altLang="de-DE" sz="2000" dirty="0">
                <a:latin typeface="+mj-lt"/>
              </a:rPr>
              <a:t>. 117/2017 (Reform des Dritten Sektors)</a:t>
            </a:r>
          </a:p>
          <a:p>
            <a:pPr lvl="1" algn="just" eaLnBrk="1" hangingPunct="1">
              <a:buFont typeface="Arial" panose="020B0604020202020204" pitchFamily="34" charset="0"/>
              <a:buChar char="•"/>
              <a:defRPr/>
            </a:pPr>
            <a:r>
              <a:rPr lang="de-DE" altLang="de-DE" sz="2000" dirty="0">
                <a:latin typeface="+mj-lt"/>
              </a:rPr>
              <a:t>D. </a:t>
            </a:r>
            <a:r>
              <a:rPr lang="de-DE" altLang="de-DE" sz="2000" dirty="0" err="1">
                <a:latin typeface="+mj-lt"/>
              </a:rPr>
              <a:t>Lgs</a:t>
            </a:r>
            <a:r>
              <a:rPr lang="de-DE" altLang="de-DE" sz="2000" dirty="0">
                <a:latin typeface="+mj-lt"/>
              </a:rPr>
              <a:t> 36/2021 – 40/2021 (Reform des Sports)</a:t>
            </a:r>
          </a:p>
          <a:p>
            <a:pPr lvl="1" algn="just" eaLnBrk="1" hangingPunct="1">
              <a:buFont typeface="Arial" panose="020B0604020202020204" pitchFamily="34" charset="0"/>
              <a:buChar char="•"/>
              <a:defRPr/>
            </a:pPr>
            <a:endParaRPr lang="de-DE" altLang="de-DE" sz="2000" dirty="0">
              <a:latin typeface="+mj-lt"/>
            </a:endParaRPr>
          </a:p>
          <a:p>
            <a:pPr algn="just" eaLnBrk="1" hangingPunct="1">
              <a:buFont typeface="Arial" panose="020B0604020202020204" pitchFamily="34" charset="0"/>
              <a:buChar char="•"/>
              <a:defRPr/>
            </a:pPr>
            <a:r>
              <a:rPr lang="de-DE" altLang="de-DE" sz="2000" dirty="0">
                <a:latin typeface="+mj-lt"/>
              </a:rPr>
              <a:t>Verschiedene Formen eines Vereins:</a:t>
            </a:r>
          </a:p>
          <a:p>
            <a:pPr lvl="1" algn="just" eaLnBrk="1" hangingPunct="1">
              <a:buFont typeface="Calibri" panose="020F0502020204030204" pitchFamily="34" charset="0"/>
              <a:buAutoNum type="arabicPeriod"/>
              <a:defRPr/>
            </a:pPr>
            <a:r>
              <a:rPr lang="de-DE" altLang="de-DE" sz="2000" dirty="0">
                <a:latin typeface="+mj-lt"/>
              </a:rPr>
              <a:t>Verein mit oder ohne Rechtspersönlichkeit (HAFTUNGSFRAGE!);</a:t>
            </a:r>
          </a:p>
          <a:p>
            <a:pPr lvl="1" algn="just" eaLnBrk="1" hangingPunct="1">
              <a:buFont typeface="Calibri" panose="020F0502020204030204" pitchFamily="34" charset="0"/>
              <a:buAutoNum type="arabicPeriod"/>
              <a:defRPr/>
            </a:pPr>
            <a:r>
              <a:rPr lang="de-DE" altLang="de-DE" sz="2000" dirty="0">
                <a:latin typeface="+mj-lt"/>
              </a:rPr>
              <a:t>Verein im Dritten Sektor (EO, VFG, andere KDS…);</a:t>
            </a:r>
          </a:p>
          <a:p>
            <a:pPr lvl="1" algn="just" eaLnBrk="1" hangingPunct="1">
              <a:buFont typeface="Calibri" panose="020F0502020204030204" pitchFamily="34" charset="0"/>
              <a:buAutoNum type="arabicPeriod"/>
              <a:defRPr/>
            </a:pPr>
            <a:r>
              <a:rPr lang="de-DE" altLang="de-DE" sz="2000" dirty="0">
                <a:latin typeface="+mj-lt"/>
              </a:rPr>
              <a:t>Neu ab ?? -&gt; Gemeinnützige Vereine im Ehrenamtsgesetz Südtirol</a:t>
            </a:r>
          </a:p>
          <a:p>
            <a:pPr lvl="1" algn="just" eaLnBrk="1" hangingPunct="1">
              <a:buFont typeface="Calibri" panose="020F0502020204030204" pitchFamily="34" charset="0"/>
              <a:buAutoNum type="arabicPeriod"/>
              <a:defRPr/>
            </a:pPr>
            <a:r>
              <a:rPr lang="de-DE" altLang="de-DE" sz="2000" dirty="0">
                <a:latin typeface="+mj-lt"/>
              </a:rPr>
              <a:t>Vereine </a:t>
            </a:r>
            <a:r>
              <a:rPr lang="de-DE" altLang="de-DE" sz="2000" dirty="0" err="1">
                <a:latin typeface="+mj-lt"/>
              </a:rPr>
              <a:t>ausserhalb</a:t>
            </a:r>
            <a:r>
              <a:rPr lang="de-DE" altLang="de-DE" sz="2000" dirty="0">
                <a:latin typeface="+mj-lt"/>
              </a:rPr>
              <a:t> des Dritten Sektors</a:t>
            </a:r>
          </a:p>
          <a:p>
            <a:pPr algn="just" eaLnBrk="1" hangingPunct="1">
              <a:buFont typeface="Arial" panose="020B0604020202020204" pitchFamily="34" charset="0"/>
              <a:buChar char="•"/>
              <a:defRPr/>
            </a:pPr>
            <a:endParaRPr lang="de-DE" altLang="de-DE" sz="2000" dirty="0">
              <a:latin typeface="+mj-lt"/>
            </a:endParaRPr>
          </a:p>
          <a:p>
            <a:pPr eaLnBrk="1" hangingPunct="1">
              <a:defRPr/>
            </a:pPr>
            <a:endParaRPr lang="de-DE" altLang="de-DE" dirty="0">
              <a:latin typeface="+mj-lt"/>
            </a:endParaRPr>
          </a:p>
          <a:p>
            <a:pPr eaLnBrk="1" hangingPunct="1">
              <a:defRPr/>
            </a:pPr>
            <a:endParaRPr lang="de-DE" altLang="de-DE" dirty="0">
              <a:latin typeface="+mj-lt"/>
            </a:endParaRPr>
          </a:p>
        </p:txBody>
      </p:sp>
      <p:pic>
        <p:nvPicPr>
          <p:cNvPr id="3" name="Grafik 2">
            <a:extLst>
              <a:ext uri="{FF2B5EF4-FFF2-40B4-BE49-F238E27FC236}">
                <a16:creationId xmlns:a16="http://schemas.microsoft.com/office/drawing/2014/main" id="{45025864-9A22-47A1-6D59-4814CABCE1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35BB8931-20DC-4130-9E2F-0421C91A4CC1}"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30</a:t>
            </a:fld>
            <a:endParaRPr kumimoji="0" lang="de-DE" altLang="de-DE" sz="1200" b="0" i="0" u="none" strike="noStrike" kern="1200" cap="none" spc="0" normalizeH="0" baseline="0" noProof="0" dirty="0">
              <a:ln>
                <a:noFill/>
              </a:ln>
              <a:solidFill>
                <a:srgbClr val="D9D9D9"/>
              </a:solidFill>
              <a:effectLst/>
              <a:uLnTx/>
              <a:uFillTx/>
              <a:latin typeface="Calibri Light"/>
              <a:ea typeface="ＭＳ Ｐゴシック" panose="020B0600070205080204" pitchFamily="34" charset="-128"/>
            </a:endParaRPr>
          </a:p>
        </p:txBody>
      </p:sp>
      <p:sp>
        <p:nvSpPr>
          <p:cNvPr id="7" name="Text Box 6"/>
          <p:cNvSpPr txBox="1">
            <a:spLocks noChangeArrowheads="1"/>
          </p:cNvSpPr>
          <p:nvPr/>
        </p:nvSpPr>
        <p:spPr bwMode="auto">
          <a:xfrm>
            <a:off x="198438" y="1183685"/>
            <a:ext cx="8259762" cy="192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altLang="de-DE" sz="1700" b="1" i="0" u="none" strike="noStrike" kern="1200" cap="none" spc="0" normalizeH="0" baseline="0" noProof="0" dirty="0">
                <a:ln>
                  <a:noFill/>
                </a:ln>
                <a:solidFill>
                  <a:prstClr val="black"/>
                </a:solidFill>
                <a:effectLst/>
                <a:uLnTx/>
                <a:uFillTx/>
                <a:latin typeface="Calibri Light" panose="020F0302020204030204" pitchFamily="34" charset="0"/>
                <a:ea typeface="ＭＳ Ｐゴシック" panose="020B0600070205080204" pitchFamily="34" charset="-128"/>
                <a:cs typeface="Calibri Light" panose="020F0302020204030204" pitchFamily="34" charset="0"/>
              </a:rPr>
              <a:t>Austragung aus Volontariat – Konsequenzen</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de-DE" altLang="de-DE" sz="1700" b="1" i="0" u="none" strike="noStrike" kern="1200" cap="none" spc="0" normalizeH="0" baseline="0" noProof="0" dirty="0">
              <a:ln>
                <a:noFill/>
              </a:ln>
              <a:solidFill>
                <a:prstClr val="black"/>
              </a:solidFill>
              <a:effectLst/>
              <a:uLnTx/>
              <a:uFillTx/>
              <a:latin typeface="Calibri Light" panose="020F0302020204030204" pitchFamily="34" charset="0"/>
              <a:ea typeface="ＭＳ Ｐゴシック" panose="020B0600070205080204" pitchFamily="34" charset="-128"/>
              <a:cs typeface="Calibri Light" panose="020F030202020403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de-DE" altLang="de-DE" sz="1700" b="0" i="0" u="none" strike="noStrike" kern="1200" cap="none" spc="0" normalizeH="0" baseline="0" noProof="0" dirty="0">
              <a:ln>
                <a:noFill/>
              </a:ln>
              <a:solidFill>
                <a:prstClr val="black"/>
              </a:solidFill>
              <a:effectLst/>
              <a:uLnTx/>
              <a:uFillTx/>
              <a:latin typeface="Calibri Light" panose="020F0302020204030204" pitchFamily="34" charset="0"/>
              <a:ea typeface="ＭＳ Ｐゴシック" panose="020B0600070205080204" pitchFamily="34" charset="-128"/>
              <a:cs typeface="Calibri Light" panose="020F0302020204030204" pitchFamily="34" charset="0"/>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altLang="de-DE" sz="17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l" defTabSz="457200" rtl="0" eaLnBrk="1" fontAlgn="base" latinLnBrk="0" hangingPunct="1">
              <a:lnSpc>
                <a:spcPct val="100000"/>
              </a:lnSpc>
              <a:spcBef>
                <a:spcPct val="0"/>
              </a:spcBef>
              <a:spcAft>
                <a:spcPct val="0"/>
              </a:spcAft>
              <a:buClrTx/>
              <a:buSzTx/>
              <a:buFontTx/>
              <a:buNone/>
              <a:tabLst/>
              <a:defRPr/>
            </a:pPr>
            <a:endParaRPr kumimoji="0" lang="de-DE" altLang="de-DE" sz="17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altLang="de-DE" sz="17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altLang="de-DE" sz="17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graphicFrame>
        <p:nvGraphicFramePr>
          <p:cNvPr id="2" name="Tabelle 1"/>
          <p:cNvGraphicFramePr>
            <a:graphicFrameLocks noGrp="1"/>
          </p:cNvGraphicFramePr>
          <p:nvPr>
            <p:extLst>
              <p:ext uri="{D42A27DB-BD31-4B8C-83A1-F6EECF244321}">
                <p14:modId xmlns:p14="http://schemas.microsoft.com/office/powerpoint/2010/main" val="4035090921"/>
              </p:ext>
            </p:extLst>
          </p:nvPr>
        </p:nvGraphicFramePr>
        <p:xfrm>
          <a:off x="230232" y="1628800"/>
          <a:ext cx="8227969" cy="4378960"/>
        </p:xfrm>
        <a:graphic>
          <a:graphicData uri="http://schemas.openxmlformats.org/drawingml/2006/table">
            <a:tbl>
              <a:tblPr firstRow="1" bandRow="1">
                <a:tableStyleId>{5C22544A-7EE6-4342-B048-85BDC9FD1C3A}</a:tableStyleId>
              </a:tblPr>
              <a:tblGrid>
                <a:gridCol w="3583581">
                  <a:extLst>
                    <a:ext uri="{9D8B030D-6E8A-4147-A177-3AD203B41FA5}">
                      <a16:colId xmlns:a16="http://schemas.microsoft.com/office/drawing/2014/main" val="20000"/>
                    </a:ext>
                  </a:extLst>
                </a:gridCol>
                <a:gridCol w="2472444">
                  <a:extLst>
                    <a:ext uri="{9D8B030D-6E8A-4147-A177-3AD203B41FA5}">
                      <a16:colId xmlns:a16="http://schemas.microsoft.com/office/drawing/2014/main" val="20001"/>
                    </a:ext>
                  </a:extLst>
                </a:gridCol>
                <a:gridCol w="2171944">
                  <a:extLst>
                    <a:ext uri="{9D8B030D-6E8A-4147-A177-3AD203B41FA5}">
                      <a16:colId xmlns:a16="http://schemas.microsoft.com/office/drawing/2014/main" val="20002"/>
                    </a:ext>
                  </a:extLst>
                </a:gridCol>
              </a:tblGrid>
              <a:tr h="370840">
                <a:tc>
                  <a:txBody>
                    <a:bodyPr/>
                    <a:lstStyle/>
                    <a:p>
                      <a:r>
                        <a:rPr lang="de-DE" b="1" u="none" dirty="0">
                          <a:latin typeface="Calibri Light" panose="020F0302020204030204" pitchFamily="34" charset="0"/>
                          <a:cs typeface="Calibri Light" panose="020F0302020204030204" pitchFamily="34" charset="0"/>
                        </a:rPr>
                        <a:t>Vorteile</a:t>
                      </a:r>
                    </a:p>
                  </a:txBody>
                  <a:tcPr/>
                </a:tc>
                <a:tc>
                  <a:txBody>
                    <a:bodyPr/>
                    <a:lstStyle/>
                    <a:p>
                      <a:r>
                        <a:rPr lang="de-DE" b="1" u="none" dirty="0">
                          <a:latin typeface="Calibri Light" panose="020F0302020204030204" pitchFamily="34" charset="0"/>
                          <a:cs typeface="Calibri Light" panose="020F0302020204030204" pitchFamily="34" charset="0"/>
                        </a:rPr>
                        <a:t>Nach Austragung</a:t>
                      </a:r>
                    </a:p>
                  </a:txBody>
                  <a:tcPr/>
                </a:tc>
                <a:tc>
                  <a:txBody>
                    <a:bodyPr/>
                    <a:lstStyle/>
                    <a:p>
                      <a:r>
                        <a:rPr lang="de-DE" b="1" u="none" dirty="0">
                          <a:latin typeface="Calibri Light" panose="020F0302020204030204" pitchFamily="34" charset="0"/>
                          <a:cs typeface="Calibri Light" panose="020F0302020204030204" pitchFamily="34" charset="0"/>
                        </a:rPr>
                        <a:t>Konsequenz</a:t>
                      </a:r>
                    </a:p>
                  </a:txBody>
                  <a:tcPr/>
                </a:tc>
                <a:extLst>
                  <a:ext uri="{0D108BD9-81ED-4DB2-BD59-A6C34878D82A}">
                    <a16:rowId xmlns:a16="http://schemas.microsoft.com/office/drawing/2014/main" val="10000"/>
                  </a:ext>
                </a:extLst>
              </a:tr>
              <a:tr h="370840">
                <a:tc>
                  <a:txBody>
                    <a:bodyPr/>
                    <a:lstStyle/>
                    <a:p>
                      <a:r>
                        <a:rPr lang="de-DE" sz="1600" b="0" u="none" dirty="0">
                          <a:latin typeface="Calibri Light" panose="020F0302020204030204" pitchFamily="34" charset="0"/>
                          <a:cs typeface="Calibri Light" panose="020F0302020204030204" pitchFamily="34" charset="0"/>
                        </a:rPr>
                        <a:t>Befreiung von der MwSt.-Nummer</a:t>
                      </a:r>
                    </a:p>
                  </a:txBody>
                  <a:tcPr>
                    <a:solidFill>
                      <a:schemeClr val="accent6">
                        <a:lumMod val="60000"/>
                        <a:lumOff val="40000"/>
                      </a:schemeClr>
                    </a:solidFill>
                  </a:tcPr>
                </a:tc>
                <a:tc>
                  <a:txBody>
                    <a:bodyPr/>
                    <a:lstStyle/>
                    <a:p>
                      <a:r>
                        <a:rPr lang="de-DE" sz="1600" b="0" u="none" dirty="0">
                          <a:latin typeface="Calibri Light" panose="020F0302020204030204" pitchFamily="34" charset="0"/>
                          <a:cs typeface="Calibri Light" panose="020F0302020204030204" pitchFamily="34" charset="0"/>
                        </a:rPr>
                        <a:t>Nicht mehr möglich</a:t>
                      </a:r>
                    </a:p>
                  </a:txBody>
                  <a:tcPr>
                    <a:solidFill>
                      <a:schemeClr val="accent6">
                        <a:lumMod val="60000"/>
                        <a:lumOff val="40000"/>
                      </a:schemeClr>
                    </a:solidFill>
                  </a:tcPr>
                </a:tc>
                <a:tc>
                  <a:txBody>
                    <a:bodyPr/>
                    <a:lstStyle/>
                    <a:p>
                      <a:r>
                        <a:rPr lang="de-DE" sz="1600" b="1" u="sng" dirty="0">
                          <a:latin typeface="Calibri Light" panose="020F0302020204030204" pitchFamily="34" charset="0"/>
                          <a:cs typeface="Calibri Light" panose="020F0302020204030204" pitchFamily="34" charset="0"/>
                        </a:rPr>
                        <a:t>Anmeldung</a:t>
                      </a:r>
                      <a:r>
                        <a:rPr lang="de-DE" sz="1600" b="1" u="sng" baseline="0" dirty="0">
                          <a:latin typeface="Calibri Light" panose="020F0302020204030204" pitchFamily="34" charset="0"/>
                          <a:cs typeface="Calibri Light" panose="020F0302020204030204" pitchFamily="34" charset="0"/>
                        </a:rPr>
                        <a:t> MwSt.-Nummer</a:t>
                      </a:r>
                      <a:endParaRPr lang="de-DE" sz="1600" b="1" u="sng" dirty="0">
                        <a:latin typeface="Calibri Light" panose="020F0302020204030204" pitchFamily="34" charset="0"/>
                        <a:cs typeface="Calibri Light" panose="020F0302020204030204" pitchFamily="34" charset="0"/>
                      </a:endParaRPr>
                    </a:p>
                  </a:txBody>
                  <a:tcPr>
                    <a:solidFill>
                      <a:schemeClr val="accent6">
                        <a:lumMod val="60000"/>
                        <a:lumOff val="40000"/>
                      </a:schemeClr>
                    </a:solidFill>
                  </a:tcPr>
                </a:tc>
                <a:extLst>
                  <a:ext uri="{0D108BD9-81ED-4DB2-BD59-A6C34878D82A}">
                    <a16:rowId xmlns:a16="http://schemas.microsoft.com/office/drawing/2014/main" val="10001"/>
                  </a:ext>
                </a:extLst>
              </a:tr>
              <a:tr h="370840">
                <a:tc>
                  <a:txBody>
                    <a:bodyPr/>
                    <a:lstStyle/>
                    <a:p>
                      <a:r>
                        <a:rPr lang="de-DE" sz="1600" dirty="0">
                          <a:latin typeface="Calibri Light" panose="020F0302020204030204" pitchFamily="34" charset="0"/>
                          <a:cs typeface="Calibri Light" panose="020F0302020204030204" pitchFamily="34" charset="0"/>
                        </a:rPr>
                        <a:t>Steuerliche</a:t>
                      </a:r>
                      <a:r>
                        <a:rPr lang="de-DE" sz="1600" baseline="0" dirty="0">
                          <a:latin typeface="Calibri Light" panose="020F0302020204030204" pitchFamily="34" charset="0"/>
                          <a:cs typeface="Calibri Light" panose="020F0302020204030204" pitchFamily="34" charset="0"/>
                        </a:rPr>
                        <a:t> Befreiung bei </a:t>
                      </a:r>
                      <a:r>
                        <a:rPr lang="de-DE" sz="1600" baseline="0" dirty="0" err="1">
                          <a:latin typeface="Calibri Light" panose="020F0302020204030204" pitchFamily="34" charset="0"/>
                          <a:cs typeface="Calibri Light" panose="020F0302020204030204" pitchFamily="34" charset="0"/>
                        </a:rPr>
                        <a:t>marg</a:t>
                      </a:r>
                      <a:r>
                        <a:rPr lang="de-DE" sz="1600" baseline="0" dirty="0">
                          <a:latin typeface="Calibri Light" panose="020F0302020204030204" pitchFamily="34" charset="0"/>
                          <a:cs typeface="Calibri Light" panose="020F0302020204030204" pitchFamily="34" charset="0"/>
                        </a:rPr>
                        <a:t>. Nebentätigkeiten</a:t>
                      </a:r>
                      <a:endParaRPr lang="de-DE" sz="1600" dirty="0">
                        <a:latin typeface="Calibri Light" panose="020F0302020204030204" pitchFamily="34" charset="0"/>
                        <a:cs typeface="Calibri Light" panose="020F0302020204030204" pitchFamily="34" charset="0"/>
                      </a:endParaRPr>
                    </a:p>
                  </a:txBody>
                  <a:tcPr/>
                </a:tc>
                <a:tc>
                  <a:txBody>
                    <a:bodyPr/>
                    <a:lstStyle/>
                    <a:p>
                      <a:r>
                        <a:rPr lang="de-DE" sz="1600" dirty="0">
                          <a:latin typeface="Calibri Light" panose="020F0302020204030204" pitchFamily="34" charset="0"/>
                          <a:cs typeface="Calibri Light" panose="020F0302020204030204" pitchFamily="34" charset="0"/>
                        </a:rPr>
                        <a:t>Keine Befreiung</a:t>
                      </a:r>
                    </a:p>
                  </a:txBody>
                  <a:tcPr/>
                </a:tc>
                <a:tc>
                  <a:txBody>
                    <a:bodyPr/>
                    <a:lstStyle/>
                    <a:p>
                      <a:r>
                        <a:rPr lang="de-DE" sz="1600" dirty="0">
                          <a:latin typeface="Calibri Light" panose="020F0302020204030204" pitchFamily="34" charset="0"/>
                          <a:cs typeface="Calibri Light" panose="020F0302020204030204" pitchFamily="34" charset="0"/>
                        </a:rPr>
                        <a:t>Besteuerung von </a:t>
                      </a:r>
                      <a:r>
                        <a:rPr lang="de-DE" sz="1600" dirty="0" err="1">
                          <a:latin typeface="Calibri Light" panose="020F0302020204030204" pitchFamily="34" charset="0"/>
                          <a:cs typeface="Calibri Light" panose="020F0302020204030204" pitchFamily="34" charset="0"/>
                        </a:rPr>
                        <a:t>gewerb</a:t>
                      </a:r>
                      <a:r>
                        <a:rPr lang="de-DE" sz="1600" dirty="0">
                          <a:latin typeface="Calibri Light" panose="020F0302020204030204" pitchFamily="34" charset="0"/>
                          <a:cs typeface="Calibri Light" panose="020F0302020204030204" pitchFamily="34" charset="0"/>
                        </a:rPr>
                        <a:t>. Einnahmen</a:t>
                      </a:r>
                    </a:p>
                  </a:txBody>
                  <a:tcPr/>
                </a:tc>
                <a:extLst>
                  <a:ext uri="{0D108BD9-81ED-4DB2-BD59-A6C34878D82A}">
                    <a16:rowId xmlns:a16="http://schemas.microsoft.com/office/drawing/2014/main" val="10002"/>
                  </a:ext>
                </a:extLst>
              </a:tr>
              <a:tr h="370840">
                <a:tc>
                  <a:txBody>
                    <a:bodyPr/>
                    <a:lstStyle/>
                    <a:p>
                      <a:r>
                        <a:rPr lang="de-DE" sz="1600" dirty="0">
                          <a:latin typeface="Calibri Light" panose="020F0302020204030204" pitchFamily="34" charset="0"/>
                          <a:cs typeface="Calibri Light" panose="020F0302020204030204" pitchFamily="34" charset="0"/>
                        </a:rPr>
                        <a:t>IRAP-Befreiung</a:t>
                      </a:r>
                    </a:p>
                  </a:txBody>
                  <a:tcPr/>
                </a:tc>
                <a:tc>
                  <a:txBody>
                    <a:bodyPr/>
                    <a:lstStyle/>
                    <a:p>
                      <a:r>
                        <a:rPr lang="de-DE" sz="1600" dirty="0">
                          <a:latin typeface="Calibri Light" panose="020F0302020204030204" pitchFamily="34" charset="0"/>
                          <a:cs typeface="Calibri Light" panose="020F0302020204030204" pitchFamily="34" charset="0"/>
                        </a:rPr>
                        <a:t>Keine IRAP Befreiung</a:t>
                      </a:r>
                    </a:p>
                  </a:txBody>
                  <a:tcPr/>
                </a:tc>
                <a:tc>
                  <a:txBody>
                    <a:bodyPr/>
                    <a:lstStyle/>
                    <a:p>
                      <a:r>
                        <a:rPr lang="de-DE" sz="1600" dirty="0">
                          <a:latin typeface="Calibri Light" panose="020F0302020204030204" pitchFamily="34" charset="0"/>
                          <a:cs typeface="Calibri Light" panose="020F0302020204030204" pitchFamily="34" charset="0"/>
                        </a:rPr>
                        <a:t>Evtl. IRAP Zahlung</a:t>
                      </a:r>
                    </a:p>
                  </a:txBody>
                  <a:tcPr/>
                </a:tc>
                <a:extLst>
                  <a:ext uri="{0D108BD9-81ED-4DB2-BD59-A6C34878D82A}">
                    <a16:rowId xmlns:a16="http://schemas.microsoft.com/office/drawing/2014/main" val="10003"/>
                  </a:ext>
                </a:extLst>
              </a:tr>
              <a:tr h="370840">
                <a:tc>
                  <a:txBody>
                    <a:bodyPr/>
                    <a:lstStyle/>
                    <a:p>
                      <a:r>
                        <a:rPr lang="de-DE" sz="1600" dirty="0">
                          <a:latin typeface="Calibri Light" panose="020F0302020204030204" pitchFamily="34" charset="0"/>
                          <a:cs typeface="Calibri Light" panose="020F0302020204030204" pitchFamily="34" charset="0"/>
                        </a:rPr>
                        <a:t>Befreiung von Stempel-</a:t>
                      </a:r>
                      <a:r>
                        <a:rPr lang="de-DE" sz="1600" baseline="0" dirty="0">
                          <a:latin typeface="Calibri Light" panose="020F0302020204030204" pitchFamily="34" charset="0"/>
                          <a:cs typeface="Calibri Light" panose="020F0302020204030204" pitchFamily="34" charset="0"/>
                        </a:rPr>
                        <a:t> und Registergebühren</a:t>
                      </a:r>
                      <a:endParaRPr lang="de-DE" sz="1600" dirty="0">
                        <a:latin typeface="Calibri Light" panose="020F0302020204030204" pitchFamily="34" charset="0"/>
                        <a:cs typeface="Calibri Light" panose="020F0302020204030204" pitchFamily="34" charset="0"/>
                      </a:endParaRPr>
                    </a:p>
                  </a:txBody>
                  <a:tcPr/>
                </a:tc>
                <a:tc>
                  <a:txBody>
                    <a:bodyPr/>
                    <a:lstStyle/>
                    <a:p>
                      <a:r>
                        <a:rPr lang="de-DE" sz="1600" dirty="0">
                          <a:latin typeface="Calibri Light" panose="020F0302020204030204" pitchFamily="34" charset="0"/>
                          <a:cs typeface="Calibri Light" panose="020F0302020204030204" pitchFamily="34" charset="0"/>
                        </a:rPr>
                        <a:t>Befreiung</a:t>
                      </a:r>
                      <a:r>
                        <a:rPr lang="de-DE" sz="1600" baseline="0" dirty="0">
                          <a:latin typeface="Calibri Light" panose="020F0302020204030204" pitchFamily="34" charset="0"/>
                          <a:cs typeface="Calibri Light" panose="020F0302020204030204" pitchFamily="34" charset="0"/>
                        </a:rPr>
                        <a:t> nur mehr von Stempelgebühren</a:t>
                      </a:r>
                      <a:endParaRPr lang="de-DE" sz="1600" dirty="0">
                        <a:latin typeface="Calibri Light" panose="020F0302020204030204" pitchFamily="34" charset="0"/>
                        <a:cs typeface="Calibri Light" panose="020F0302020204030204" pitchFamily="34" charset="0"/>
                      </a:endParaRPr>
                    </a:p>
                  </a:txBody>
                  <a:tcPr/>
                </a:tc>
                <a:tc>
                  <a:txBody>
                    <a:bodyPr/>
                    <a:lstStyle/>
                    <a:p>
                      <a:r>
                        <a:rPr lang="de-DE" sz="1600" dirty="0">
                          <a:latin typeface="Calibri Light" panose="020F0302020204030204" pitchFamily="34" charset="0"/>
                          <a:cs typeface="Calibri Light" panose="020F0302020204030204" pitchFamily="34" charset="0"/>
                        </a:rPr>
                        <a:t>Zahlung von Registergebühren</a:t>
                      </a:r>
                    </a:p>
                  </a:txBody>
                  <a:tcPr/>
                </a:tc>
                <a:extLst>
                  <a:ext uri="{0D108BD9-81ED-4DB2-BD59-A6C34878D82A}">
                    <a16:rowId xmlns:a16="http://schemas.microsoft.com/office/drawing/2014/main" val="10004"/>
                  </a:ext>
                </a:extLst>
              </a:tr>
              <a:tr h="370840">
                <a:tc>
                  <a:txBody>
                    <a:bodyPr/>
                    <a:lstStyle/>
                    <a:p>
                      <a:r>
                        <a:rPr lang="de-DE" sz="1600" dirty="0">
                          <a:latin typeface="Calibri Light" panose="020F0302020204030204" pitchFamily="34" charset="0"/>
                          <a:cs typeface="Calibri Light" panose="020F0302020204030204" pitchFamily="34" charset="0"/>
                        </a:rPr>
                        <a:t>Befreiung des </a:t>
                      </a:r>
                      <a:r>
                        <a:rPr lang="de-DE" sz="1600" dirty="0" err="1">
                          <a:latin typeface="Calibri Light" panose="020F0302020204030204" pitchFamily="34" charset="0"/>
                          <a:cs typeface="Calibri Light" panose="020F0302020204030204" pitchFamily="34" charset="0"/>
                        </a:rPr>
                        <a:t>Steuereinbehalts</a:t>
                      </a:r>
                      <a:r>
                        <a:rPr lang="de-DE" sz="1600" baseline="0" dirty="0">
                          <a:latin typeface="Calibri Light" panose="020F0302020204030204" pitchFamily="34" charset="0"/>
                          <a:cs typeface="Calibri Light" panose="020F0302020204030204" pitchFamily="34" charset="0"/>
                        </a:rPr>
                        <a:t> von 4%</a:t>
                      </a:r>
                      <a:endParaRPr lang="de-DE" sz="1600" dirty="0">
                        <a:latin typeface="Calibri Light" panose="020F0302020204030204" pitchFamily="34" charset="0"/>
                        <a:cs typeface="Calibri Light" panose="020F0302020204030204" pitchFamily="34" charset="0"/>
                      </a:endParaRPr>
                    </a:p>
                  </a:txBody>
                  <a:tcPr/>
                </a:tc>
                <a:tc>
                  <a:txBody>
                    <a:bodyPr/>
                    <a:lstStyle/>
                    <a:p>
                      <a:r>
                        <a:rPr lang="de-DE" sz="1600" dirty="0">
                          <a:latin typeface="Calibri Light" panose="020F0302020204030204" pitchFamily="34" charset="0"/>
                          <a:cs typeface="Calibri Light" panose="020F0302020204030204" pitchFamily="34" charset="0"/>
                        </a:rPr>
                        <a:t>Keine Befreiung</a:t>
                      </a:r>
                    </a:p>
                  </a:txBody>
                  <a:tcPr/>
                </a:tc>
                <a:tc>
                  <a:txBody>
                    <a:bodyPr/>
                    <a:lstStyle/>
                    <a:p>
                      <a:r>
                        <a:rPr lang="de-DE" sz="1600" dirty="0" err="1">
                          <a:latin typeface="Calibri Light" panose="020F0302020204030204" pitchFamily="34" charset="0"/>
                          <a:cs typeface="Calibri Light" panose="020F0302020204030204" pitchFamily="34" charset="0"/>
                        </a:rPr>
                        <a:t>Steuereinbehalt</a:t>
                      </a:r>
                      <a:r>
                        <a:rPr lang="de-DE" sz="1600" baseline="0" dirty="0">
                          <a:latin typeface="Calibri Light" panose="020F0302020204030204" pitchFamily="34" charset="0"/>
                          <a:cs typeface="Calibri Light" panose="020F0302020204030204" pitchFamily="34" charset="0"/>
                        </a:rPr>
                        <a:t> von 4%</a:t>
                      </a:r>
                      <a:endParaRPr lang="de-DE" sz="1600" dirty="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0005"/>
                  </a:ext>
                </a:extLst>
              </a:tr>
              <a:tr h="370840">
                <a:tc>
                  <a:txBody>
                    <a:bodyPr/>
                    <a:lstStyle/>
                    <a:p>
                      <a:r>
                        <a:rPr lang="de-DE" sz="1600" dirty="0">
                          <a:latin typeface="Calibri Light" panose="020F0302020204030204" pitchFamily="34" charset="0"/>
                          <a:cs typeface="Calibri Light" panose="020F0302020204030204" pitchFamily="34" charset="0"/>
                        </a:rPr>
                        <a:t>Absetzbarkeit von Spenden in Höhe von 35%</a:t>
                      </a:r>
                    </a:p>
                  </a:txBody>
                  <a:tcPr/>
                </a:tc>
                <a:tc>
                  <a:txBody>
                    <a:bodyPr/>
                    <a:lstStyle/>
                    <a:p>
                      <a:r>
                        <a:rPr lang="de-DE" sz="1600" dirty="0">
                          <a:latin typeface="Calibri Light" panose="020F0302020204030204" pitchFamily="34" charset="0"/>
                          <a:cs typeface="Calibri Light" panose="020F0302020204030204" pitchFamily="34" charset="0"/>
                        </a:rPr>
                        <a:t>Bei ASV nur mehr Absetzbarkeit von 19%</a:t>
                      </a:r>
                    </a:p>
                  </a:txBody>
                  <a:tcPr/>
                </a:tc>
                <a:tc>
                  <a:txBody>
                    <a:bodyPr/>
                    <a:lstStyle/>
                    <a:p>
                      <a:r>
                        <a:rPr lang="de-DE" sz="1600" dirty="0">
                          <a:latin typeface="Calibri Light" panose="020F0302020204030204" pitchFamily="34" charset="0"/>
                          <a:cs typeface="Calibri Light" panose="020F0302020204030204" pitchFamily="34" charset="0"/>
                        </a:rPr>
                        <a:t>Nachteil für Spender</a:t>
                      </a:r>
                    </a:p>
                  </a:txBody>
                  <a:tcPr/>
                </a:tc>
                <a:extLst>
                  <a:ext uri="{0D108BD9-81ED-4DB2-BD59-A6C34878D82A}">
                    <a16:rowId xmlns:a16="http://schemas.microsoft.com/office/drawing/2014/main" val="10006"/>
                  </a:ext>
                </a:extLst>
              </a:tr>
              <a:tr h="370840">
                <a:tc>
                  <a:txBody>
                    <a:bodyPr/>
                    <a:lstStyle/>
                    <a:p>
                      <a:r>
                        <a:rPr lang="de-DE" sz="1600" dirty="0">
                          <a:latin typeface="Calibri Light" panose="020F0302020204030204" pitchFamily="34" charset="0"/>
                          <a:cs typeface="Calibri Light" panose="020F0302020204030204" pitchFamily="34" charset="0"/>
                        </a:rPr>
                        <a:t>Eintragung in</a:t>
                      </a:r>
                      <a:r>
                        <a:rPr lang="de-DE" sz="1600" baseline="0" dirty="0">
                          <a:latin typeface="Calibri Light" panose="020F0302020204030204" pitchFamily="34" charset="0"/>
                          <a:cs typeface="Calibri Light" panose="020F0302020204030204" pitchFamily="34" charset="0"/>
                        </a:rPr>
                        <a:t> den 5 Promille als </a:t>
                      </a:r>
                      <a:r>
                        <a:rPr lang="de-DE" sz="1600" baseline="0" dirty="0" err="1">
                          <a:latin typeface="Calibri Light" panose="020F0302020204030204" pitchFamily="34" charset="0"/>
                          <a:cs typeface="Calibri Light" panose="020F0302020204030204" pitchFamily="34" charset="0"/>
                        </a:rPr>
                        <a:t>Volontariatsverein</a:t>
                      </a:r>
                      <a:r>
                        <a:rPr lang="de-DE" sz="1600" baseline="0" dirty="0">
                          <a:latin typeface="Calibri Light" panose="020F0302020204030204" pitchFamily="34" charset="0"/>
                          <a:cs typeface="Calibri Light" panose="020F0302020204030204" pitchFamily="34" charset="0"/>
                        </a:rPr>
                        <a:t> möglich</a:t>
                      </a:r>
                      <a:endParaRPr lang="de-DE" sz="1600" dirty="0">
                        <a:latin typeface="Calibri Light" panose="020F0302020204030204" pitchFamily="34" charset="0"/>
                        <a:cs typeface="Calibri Light" panose="020F0302020204030204" pitchFamily="34" charset="0"/>
                      </a:endParaRPr>
                    </a:p>
                  </a:txBody>
                  <a:tcPr/>
                </a:tc>
                <a:tc>
                  <a:txBody>
                    <a:bodyPr/>
                    <a:lstStyle/>
                    <a:p>
                      <a:r>
                        <a:rPr lang="de-DE" sz="1600" dirty="0">
                          <a:latin typeface="Calibri Light" panose="020F0302020204030204" pitchFamily="34" charset="0"/>
                          <a:cs typeface="Calibri Light" panose="020F0302020204030204" pitchFamily="34" charset="0"/>
                        </a:rPr>
                        <a:t>Keine Eintragung mehr möglich</a:t>
                      </a:r>
                    </a:p>
                  </a:txBody>
                  <a:tcPr/>
                </a:tc>
                <a:tc>
                  <a:txBody>
                    <a:bodyPr/>
                    <a:lstStyle/>
                    <a:p>
                      <a:r>
                        <a:rPr lang="de-DE" sz="1600" dirty="0">
                          <a:latin typeface="Calibri Light" panose="020F0302020204030204" pitchFamily="34" charset="0"/>
                          <a:cs typeface="Calibri Light" panose="020F0302020204030204" pitchFamily="34" charset="0"/>
                        </a:rPr>
                        <a:t>Kein Erhalt der 5 Promille</a:t>
                      </a:r>
                    </a:p>
                  </a:txBody>
                  <a:tcPr/>
                </a:tc>
                <a:extLst>
                  <a:ext uri="{0D108BD9-81ED-4DB2-BD59-A6C34878D82A}">
                    <a16:rowId xmlns:a16="http://schemas.microsoft.com/office/drawing/2014/main" val="10007"/>
                  </a:ext>
                </a:extLst>
              </a:tr>
              <a:tr h="370840">
                <a:tc>
                  <a:txBody>
                    <a:bodyPr/>
                    <a:lstStyle/>
                    <a:p>
                      <a:r>
                        <a:rPr lang="de-DE" sz="1600" dirty="0">
                          <a:latin typeface="Calibri Light" panose="020F0302020204030204" pitchFamily="34" charset="0"/>
                          <a:cs typeface="Calibri Light" panose="020F0302020204030204" pitchFamily="34" charset="0"/>
                        </a:rPr>
                        <a:t>Zuweisung Vermögenszuwachs</a:t>
                      </a:r>
                    </a:p>
                  </a:txBody>
                  <a:tcPr/>
                </a:tc>
                <a:tc>
                  <a:txBody>
                    <a:bodyPr/>
                    <a:lstStyle/>
                    <a:p>
                      <a:r>
                        <a:rPr lang="de-DE" sz="1600" dirty="0">
                          <a:latin typeface="Calibri Light" panose="020F0302020204030204" pitchFamily="34" charset="0"/>
                          <a:cs typeface="Calibri Light" panose="020F0302020204030204" pitchFamily="34" charset="0"/>
                        </a:rPr>
                        <a:t>Übertrag an andere Vereine</a:t>
                      </a:r>
                    </a:p>
                  </a:txBody>
                  <a:tcPr/>
                </a:tc>
                <a:tc>
                  <a:txBody>
                    <a:bodyPr/>
                    <a:lstStyle/>
                    <a:p>
                      <a:r>
                        <a:rPr lang="de-DE" sz="1600" dirty="0">
                          <a:latin typeface="Calibri Light" panose="020F0302020204030204" pitchFamily="34" charset="0"/>
                          <a:cs typeface="Calibri Light" panose="020F0302020204030204" pitchFamily="34" charset="0"/>
                        </a:rPr>
                        <a:t>Weniger Geldmittel</a:t>
                      </a:r>
                    </a:p>
                  </a:txBody>
                  <a:tcPr/>
                </a:tc>
                <a:extLst>
                  <a:ext uri="{0D108BD9-81ED-4DB2-BD59-A6C34878D82A}">
                    <a16:rowId xmlns:a16="http://schemas.microsoft.com/office/drawing/2014/main" val="1247363841"/>
                  </a:ext>
                </a:extLst>
              </a:tr>
            </a:tbl>
          </a:graphicData>
        </a:graphic>
      </p:graphicFrame>
      <p:sp>
        <p:nvSpPr>
          <p:cNvPr id="8"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Entscheidungsfindung</a:t>
            </a:r>
          </a:p>
        </p:txBody>
      </p:sp>
      <p:pic>
        <p:nvPicPr>
          <p:cNvPr id="3" name="Grafik 2">
            <a:extLst>
              <a:ext uri="{FF2B5EF4-FFF2-40B4-BE49-F238E27FC236}">
                <a16:creationId xmlns:a16="http://schemas.microsoft.com/office/drawing/2014/main" id="{CF22C880-AA38-44AA-90CD-905191B7AE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1750098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31</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4370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algn="just" eaLnBrk="1" hangingPunct="1">
              <a:buFont typeface="Arial" panose="020B0604020202020204" pitchFamily="34" charset="0"/>
              <a:buChar char="•"/>
              <a:defRPr/>
            </a:pPr>
            <a:r>
              <a:rPr lang="de-DE" altLang="de-DE" sz="2000" b="1" dirty="0">
                <a:latin typeface="+mj-lt"/>
              </a:rPr>
              <a:t>Eintritt in den Dritten Sektor – was ist zu tun? </a:t>
            </a:r>
          </a:p>
          <a:p>
            <a:pPr lvl="1" algn="just" eaLnBrk="1" hangingPunct="1">
              <a:buFont typeface="Arial" panose="020B0604020202020204" pitchFamily="34" charset="0"/>
              <a:buChar char="•"/>
              <a:defRPr/>
            </a:pPr>
            <a:r>
              <a:rPr lang="de-DE" altLang="de-DE" sz="2000" dirty="0">
                <a:latin typeface="+mj-lt"/>
              </a:rPr>
              <a:t>Überprüfung der aktuellen Situation mit der Provinz;</a:t>
            </a:r>
          </a:p>
          <a:p>
            <a:pPr lvl="1" algn="just" eaLnBrk="1" hangingPunct="1">
              <a:buFont typeface="Arial" panose="020B0604020202020204" pitchFamily="34" charset="0"/>
              <a:buChar char="•"/>
              <a:defRPr/>
            </a:pPr>
            <a:r>
              <a:rPr lang="de-DE" altLang="de-DE" sz="2000" dirty="0">
                <a:latin typeface="+mj-lt"/>
              </a:rPr>
              <a:t>Anpassung der Satzungen</a:t>
            </a:r>
          </a:p>
          <a:p>
            <a:pPr lvl="1" algn="just" eaLnBrk="1" hangingPunct="1">
              <a:buFont typeface="Arial" panose="020B0604020202020204" pitchFamily="34" charset="0"/>
              <a:buChar char="•"/>
              <a:defRPr/>
            </a:pPr>
            <a:r>
              <a:rPr lang="de-DE" altLang="de-DE" sz="2000" dirty="0">
                <a:latin typeface="+mj-lt"/>
              </a:rPr>
              <a:t>Ausfüllen Datenblatt für Provinz</a:t>
            </a:r>
          </a:p>
          <a:p>
            <a:pPr lvl="1" algn="just" eaLnBrk="1" hangingPunct="1">
              <a:buFont typeface="Arial" panose="020B0604020202020204" pitchFamily="34" charset="0"/>
              <a:buChar char="•"/>
              <a:defRPr/>
            </a:pPr>
            <a:r>
              <a:rPr lang="de-DE" altLang="de-DE" sz="2000" dirty="0">
                <a:latin typeface="+mj-lt"/>
              </a:rPr>
              <a:t>Vervollständigung der Daten auf dem Portal RUNTS</a:t>
            </a:r>
          </a:p>
          <a:p>
            <a:pPr lvl="1" algn="just" eaLnBrk="1" hangingPunct="1">
              <a:buFont typeface="Arial" panose="020B0604020202020204" pitchFamily="34" charset="0"/>
              <a:buChar char="•"/>
              <a:defRPr/>
            </a:pPr>
            <a:endParaRPr lang="de-DE" altLang="de-DE" sz="2000" dirty="0">
              <a:latin typeface="+mj-lt"/>
            </a:endParaRPr>
          </a:p>
          <a:p>
            <a:pPr marL="457200" lvl="1" indent="0" algn="just" eaLnBrk="1" hangingPunct="1">
              <a:defRPr/>
            </a:pPr>
            <a:r>
              <a:rPr lang="de-DE" altLang="de-DE" sz="2000" u="sng" dirty="0">
                <a:latin typeface="+mj-lt"/>
              </a:rPr>
              <a:t>Falls immer als </a:t>
            </a:r>
            <a:r>
              <a:rPr lang="de-DE" altLang="de-DE" sz="2000" u="sng" dirty="0" err="1">
                <a:latin typeface="+mj-lt"/>
              </a:rPr>
              <a:t>Volontariatsverein</a:t>
            </a:r>
            <a:r>
              <a:rPr lang="de-DE" altLang="de-DE" sz="2000" u="sng" dirty="0">
                <a:latin typeface="+mj-lt"/>
              </a:rPr>
              <a:t> eingetragen</a:t>
            </a:r>
          </a:p>
          <a:p>
            <a:pPr lvl="1" algn="just" eaLnBrk="1" hangingPunct="1">
              <a:buFont typeface="Arial" panose="020B0604020202020204" pitchFamily="34" charset="0"/>
              <a:buChar char="•"/>
              <a:defRPr/>
            </a:pPr>
            <a:r>
              <a:rPr lang="de-DE" altLang="de-DE" sz="2000" dirty="0">
                <a:latin typeface="+mj-lt"/>
              </a:rPr>
              <a:t>Erstellen der Jahresabschlussrechnung nach dem Schema des Dritten Sektors</a:t>
            </a:r>
          </a:p>
          <a:p>
            <a:pPr lvl="1" algn="just" eaLnBrk="1" hangingPunct="1">
              <a:buFont typeface="Arial" panose="020B0604020202020204" pitchFamily="34" charset="0"/>
              <a:buChar char="•"/>
              <a:defRPr/>
            </a:pPr>
            <a:endParaRPr lang="de-DE" altLang="de-DE" sz="2000" dirty="0">
              <a:latin typeface="+mj-lt"/>
            </a:endParaRP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Entscheidungsfindung</a:t>
            </a:r>
          </a:p>
        </p:txBody>
      </p:sp>
      <p:pic>
        <p:nvPicPr>
          <p:cNvPr id="2" name="Grafik 1">
            <a:extLst>
              <a:ext uri="{FF2B5EF4-FFF2-40B4-BE49-F238E27FC236}">
                <a16:creationId xmlns:a16="http://schemas.microsoft.com/office/drawing/2014/main" id="{87598681-F73F-547C-4420-F45E9ECE97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509203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32</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p:cNvSpPr txBox="1">
            <a:spLocks noChangeArrowheads="1"/>
          </p:cNvSpPr>
          <p:nvPr/>
        </p:nvSpPr>
        <p:spPr bwMode="auto">
          <a:xfrm>
            <a:off x="398463" y="1111250"/>
            <a:ext cx="8061325" cy="652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algn="just" eaLnBrk="1" hangingPunct="1">
              <a:buFont typeface="Arial" panose="020B0604020202020204" pitchFamily="34" charset="0"/>
              <a:buChar char="•"/>
              <a:defRPr/>
            </a:pPr>
            <a:r>
              <a:rPr lang="de-DE" altLang="de-DE" sz="2000" dirty="0">
                <a:latin typeface="+mj-lt"/>
              </a:rPr>
              <a:t>RUNTS – Nationale Einheitsregister des Dritten Sektors</a:t>
            </a:r>
          </a:p>
          <a:p>
            <a:pPr algn="just" eaLnBrk="1" hangingPunct="1">
              <a:buFont typeface="Arial" panose="020B0604020202020204" pitchFamily="34" charset="0"/>
              <a:buChar char="•"/>
              <a:defRPr/>
            </a:pPr>
            <a:endParaRPr lang="de-DE" altLang="de-DE" sz="2000" dirty="0">
              <a:latin typeface="+mj-lt"/>
            </a:endParaRPr>
          </a:p>
          <a:p>
            <a:pPr algn="just" eaLnBrk="1" hangingPunct="1">
              <a:buFont typeface="Arial" panose="020B0604020202020204" pitchFamily="34" charset="0"/>
              <a:buChar char="•"/>
              <a:defRPr/>
            </a:pPr>
            <a:r>
              <a:rPr lang="de-DE" altLang="de-DE" sz="2000" dirty="0">
                <a:latin typeface="+mj-lt"/>
              </a:rPr>
              <a:t>Öffentlich einsehbar</a:t>
            </a:r>
          </a:p>
          <a:p>
            <a:pPr algn="just" eaLnBrk="1" hangingPunct="1">
              <a:buFont typeface="Arial" panose="020B0604020202020204" pitchFamily="34" charset="0"/>
              <a:buChar char="•"/>
              <a:defRPr/>
            </a:pPr>
            <a:endParaRPr lang="de-DE" altLang="de-DE" sz="2000" dirty="0">
              <a:latin typeface="+mj-lt"/>
            </a:endParaRPr>
          </a:p>
          <a:p>
            <a:pPr algn="just" eaLnBrk="1" hangingPunct="1">
              <a:buFont typeface="Arial" panose="020B0604020202020204" pitchFamily="34" charset="0"/>
              <a:buChar char="•"/>
              <a:defRPr/>
            </a:pPr>
            <a:r>
              <a:rPr lang="de-DE" altLang="de-DE" sz="2000" dirty="0">
                <a:latin typeface="+mj-lt"/>
              </a:rPr>
              <a:t>Webseite: </a:t>
            </a:r>
            <a:r>
              <a:rPr lang="it-IT" sz="2000" dirty="0">
                <a:hlinkClick r:id="rId2"/>
              </a:rPr>
              <a:t>https://servizi.lavoro.gov.it/runts/it-it/</a:t>
            </a:r>
            <a:endParaRPr lang="it-IT" sz="2000" dirty="0"/>
          </a:p>
          <a:p>
            <a:pPr algn="just" eaLnBrk="1" hangingPunct="1">
              <a:buFont typeface="Arial" panose="020B0604020202020204" pitchFamily="34" charset="0"/>
              <a:buChar char="•"/>
              <a:defRPr/>
            </a:pPr>
            <a:endParaRPr lang="it-IT" altLang="de-DE" sz="2000" dirty="0">
              <a:latin typeface="+mj-lt"/>
            </a:endParaRPr>
          </a:p>
          <a:p>
            <a:pPr algn="just" eaLnBrk="1" hangingPunct="1">
              <a:buFont typeface="Arial" panose="020B0604020202020204" pitchFamily="34" charset="0"/>
              <a:buChar char="•"/>
              <a:defRPr/>
            </a:pPr>
            <a:r>
              <a:rPr lang="it-IT" altLang="de-DE" sz="2000" dirty="0" err="1">
                <a:latin typeface="+mj-lt"/>
              </a:rPr>
              <a:t>Was</a:t>
            </a:r>
            <a:r>
              <a:rPr lang="it-IT" altLang="de-DE" sz="2000" dirty="0">
                <a:latin typeface="+mj-lt"/>
              </a:rPr>
              <a:t> </a:t>
            </a:r>
            <a:r>
              <a:rPr lang="it-IT" altLang="de-DE" sz="2000" dirty="0" err="1">
                <a:latin typeface="+mj-lt"/>
              </a:rPr>
              <a:t>ist</a:t>
            </a:r>
            <a:r>
              <a:rPr lang="it-IT" altLang="de-DE" sz="2000" dirty="0">
                <a:latin typeface="+mj-lt"/>
              </a:rPr>
              <a:t> </a:t>
            </a:r>
            <a:r>
              <a:rPr lang="it-IT" altLang="de-DE" sz="2000" dirty="0" err="1">
                <a:latin typeface="+mj-lt"/>
              </a:rPr>
              <a:t>dort</a:t>
            </a:r>
            <a:r>
              <a:rPr lang="it-IT" altLang="de-DE" sz="2000" dirty="0">
                <a:latin typeface="+mj-lt"/>
              </a:rPr>
              <a:t> </a:t>
            </a:r>
            <a:r>
              <a:rPr lang="it-IT" altLang="de-DE" sz="2000" dirty="0" err="1">
                <a:latin typeface="+mj-lt"/>
              </a:rPr>
              <a:t>zu</a:t>
            </a:r>
            <a:r>
              <a:rPr lang="it-IT" altLang="de-DE" sz="2000" dirty="0">
                <a:latin typeface="+mj-lt"/>
              </a:rPr>
              <a:t> </a:t>
            </a:r>
            <a:r>
              <a:rPr lang="it-IT" altLang="de-DE" sz="2000" dirty="0" err="1">
                <a:latin typeface="+mj-lt"/>
              </a:rPr>
              <a:t>tun</a:t>
            </a:r>
            <a:r>
              <a:rPr lang="it-IT" altLang="de-DE" sz="2000" dirty="0">
                <a:latin typeface="+mj-lt"/>
              </a:rPr>
              <a:t>?</a:t>
            </a:r>
          </a:p>
          <a:p>
            <a:pPr lvl="1" algn="just" eaLnBrk="1" hangingPunct="1">
              <a:buFont typeface="Arial" panose="020B0604020202020204" pitchFamily="34" charset="0"/>
              <a:buChar char="•"/>
              <a:defRPr/>
            </a:pPr>
            <a:r>
              <a:rPr lang="it-IT" altLang="de-DE" sz="2000" dirty="0" err="1">
                <a:latin typeface="+mj-lt"/>
              </a:rPr>
              <a:t>Vervollständigung</a:t>
            </a:r>
            <a:r>
              <a:rPr lang="it-IT" altLang="de-DE" sz="2000" dirty="0">
                <a:latin typeface="+mj-lt"/>
              </a:rPr>
              <a:t> und </a:t>
            </a:r>
            <a:r>
              <a:rPr lang="it-IT" altLang="de-DE" sz="2000" dirty="0" err="1">
                <a:latin typeface="+mj-lt"/>
              </a:rPr>
              <a:t>jährliche</a:t>
            </a:r>
            <a:r>
              <a:rPr lang="it-IT" altLang="de-DE" sz="2000" dirty="0">
                <a:latin typeface="+mj-lt"/>
              </a:rPr>
              <a:t> </a:t>
            </a:r>
            <a:r>
              <a:rPr lang="it-IT" altLang="de-DE" sz="2000" dirty="0" err="1">
                <a:latin typeface="+mj-lt"/>
              </a:rPr>
              <a:t>Aktualisierung</a:t>
            </a:r>
            <a:r>
              <a:rPr lang="it-IT" altLang="de-DE" sz="2000" dirty="0">
                <a:latin typeface="+mj-lt"/>
              </a:rPr>
              <a:t> der </a:t>
            </a:r>
            <a:r>
              <a:rPr lang="it-IT" altLang="de-DE" sz="2000" dirty="0" err="1">
                <a:latin typeface="+mj-lt"/>
              </a:rPr>
              <a:t>Daten</a:t>
            </a:r>
            <a:endParaRPr lang="it-IT" altLang="de-DE" sz="2000" dirty="0">
              <a:latin typeface="+mj-lt"/>
            </a:endParaRPr>
          </a:p>
          <a:p>
            <a:pPr lvl="1" algn="just" eaLnBrk="1" hangingPunct="1">
              <a:buFont typeface="Arial" panose="020B0604020202020204" pitchFamily="34" charset="0"/>
              <a:buChar char="•"/>
              <a:defRPr/>
            </a:pPr>
            <a:r>
              <a:rPr lang="it-IT" altLang="de-DE" sz="2000" dirty="0" err="1">
                <a:latin typeface="+mj-lt"/>
              </a:rPr>
              <a:t>Hinterlegung</a:t>
            </a:r>
            <a:r>
              <a:rPr lang="it-IT" altLang="de-DE" sz="2000" dirty="0">
                <a:latin typeface="+mj-lt"/>
              </a:rPr>
              <a:t> </a:t>
            </a:r>
            <a:r>
              <a:rPr lang="it-IT" altLang="de-DE" sz="2000" dirty="0" err="1">
                <a:latin typeface="+mj-lt"/>
              </a:rPr>
              <a:t>des</a:t>
            </a:r>
            <a:r>
              <a:rPr lang="it-IT" altLang="de-DE" sz="2000" dirty="0">
                <a:latin typeface="+mj-lt"/>
              </a:rPr>
              <a:t> </a:t>
            </a:r>
            <a:r>
              <a:rPr lang="it-IT" altLang="de-DE" sz="2000" dirty="0" err="1">
                <a:latin typeface="+mj-lt"/>
              </a:rPr>
              <a:t>jährlichen</a:t>
            </a:r>
            <a:r>
              <a:rPr lang="it-IT" altLang="de-DE" sz="2000" dirty="0">
                <a:latin typeface="+mj-lt"/>
              </a:rPr>
              <a:t> </a:t>
            </a:r>
            <a:r>
              <a:rPr lang="it-IT" altLang="de-DE" sz="2000" dirty="0" err="1">
                <a:latin typeface="+mj-lt"/>
              </a:rPr>
              <a:t>Jahresabschlusses</a:t>
            </a:r>
            <a:endParaRPr lang="it-IT" altLang="de-DE" sz="2000" dirty="0">
              <a:latin typeface="+mj-lt"/>
            </a:endParaRPr>
          </a:p>
          <a:p>
            <a:pPr lvl="1" algn="just" eaLnBrk="1" hangingPunct="1">
              <a:buFont typeface="Arial" panose="020B0604020202020204" pitchFamily="34" charset="0"/>
              <a:buChar char="•"/>
              <a:defRPr/>
            </a:pPr>
            <a:r>
              <a:rPr lang="it-IT" altLang="de-DE" sz="2000" dirty="0" err="1">
                <a:latin typeface="+mj-lt"/>
              </a:rPr>
              <a:t>Antrag</a:t>
            </a:r>
            <a:r>
              <a:rPr lang="it-IT" altLang="de-DE" sz="2000" dirty="0">
                <a:latin typeface="+mj-lt"/>
              </a:rPr>
              <a:t> </a:t>
            </a:r>
            <a:r>
              <a:rPr lang="it-IT" altLang="de-DE" sz="2000" dirty="0" err="1">
                <a:latin typeface="+mj-lt"/>
              </a:rPr>
              <a:t>um</a:t>
            </a:r>
            <a:r>
              <a:rPr lang="it-IT" altLang="de-DE" sz="2000" dirty="0">
                <a:latin typeface="+mj-lt"/>
              </a:rPr>
              <a:t> die 5 </a:t>
            </a:r>
            <a:r>
              <a:rPr lang="it-IT" altLang="de-DE" sz="2000" dirty="0" err="1">
                <a:latin typeface="+mj-lt"/>
              </a:rPr>
              <a:t>Promille</a:t>
            </a:r>
            <a:r>
              <a:rPr lang="it-IT" altLang="de-DE" sz="2000" dirty="0">
                <a:latin typeface="+mj-lt"/>
              </a:rPr>
              <a:t> (</a:t>
            </a:r>
            <a:r>
              <a:rPr lang="it-IT" altLang="de-DE" sz="2000" dirty="0" err="1">
                <a:latin typeface="+mj-lt"/>
              </a:rPr>
              <a:t>einmalig</a:t>
            </a:r>
            <a:r>
              <a:rPr lang="it-IT" altLang="de-DE" sz="2000" dirty="0">
                <a:latin typeface="+mj-lt"/>
              </a:rPr>
              <a:t> </a:t>
            </a:r>
            <a:r>
              <a:rPr lang="it-IT" altLang="de-DE" sz="2000" dirty="0" err="1">
                <a:latin typeface="+mj-lt"/>
              </a:rPr>
              <a:t>oder</a:t>
            </a:r>
            <a:r>
              <a:rPr lang="it-IT" altLang="de-DE" sz="2000" dirty="0">
                <a:latin typeface="+mj-lt"/>
              </a:rPr>
              <a:t> bei </a:t>
            </a:r>
            <a:r>
              <a:rPr lang="it-IT" altLang="de-DE" sz="2000" dirty="0" err="1">
                <a:latin typeface="+mj-lt"/>
              </a:rPr>
              <a:t>Änderung</a:t>
            </a:r>
            <a:r>
              <a:rPr lang="it-IT" altLang="de-DE" sz="2000" dirty="0">
                <a:latin typeface="+mj-lt"/>
              </a:rPr>
              <a:t> </a:t>
            </a:r>
            <a:r>
              <a:rPr lang="it-IT" altLang="de-DE" sz="2000" dirty="0" err="1">
                <a:latin typeface="+mj-lt"/>
              </a:rPr>
              <a:t>des</a:t>
            </a:r>
            <a:r>
              <a:rPr lang="it-IT" altLang="de-DE" sz="2000" dirty="0">
                <a:latin typeface="+mj-lt"/>
              </a:rPr>
              <a:t> IBAN)</a:t>
            </a:r>
          </a:p>
          <a:p>
            <a:pPr lvl="1" algn="just" eaLnBrk="1" hangingPunct="1">
              <a:buFont typeface="Arial" panose="020B0604020202020204" pitchFamily="34" charset="0"/>
              <a:buChar char="•"/>
              <a:defRPr/>
            </a:pPr>
            <a:endParaRPr lang="it-IT" altLang="de-DE" sz="2000" dirty="0">
              <a:latin typeface="+mj-lt"/>
            </a:endParaRPr>
          </a:p>
          <a:p>
            <a:pPr algn="just" eaLnBrk="1" hangingPunct="1">
              <a:buFont typeface="Arial" panose="020B0604020202020204" pitchFamily="34" charset="0"/>
              <a:buChar char="•"/>
              <a:defRPr/>
            </a:pPr>
            <a:r>
              <a:rPr lang="it-IT" altLang="de-DE" sz="2000" dirty="0" err="1">
                <a:latin typeface="+mj-lt"/>
              </a:rPr>
              <a:t>Was</a:t>
            </a:r>
            <a:r>
              <a:rPr lang="it-IT" altLang="de-DE" sz="2000" dirty="0">
                <a:latin typeface="+mj-lt"/>
              </a:rPr>
              <a:t> </a:t>
            </a:r>
            <a:r>
              <a:rPr lang="it-IT" altLang="de-DE" sz="2000" dirty="0" err="1">
                <a:latin typeface="+mj-lt"/>
              </a:rPr>
              <a:t>benötigt</a:t>
            </a:r>
            <a:r>
              <a:rPr lang="it-IT" altLang="de-DE" sz="2000" dirty="0">
                <a:latin typeface="+mj-lt"/>
              </a:rPr>
              <a:t> man für die </a:t>
            </a:r>
            <a:r>
              <a:rPr lang="it-IT" altLang="de-DE" sz="2000" dirty="0" err="1">
                <a:latin typeface="+mj-lt"/>
              </a:rPr>
              <a:t>Führung</a:t>
            </a:r>
            <a:r>
              <a:rPr lang="it-IT" altLang="de-DE" sz="2000" dirty="0">
                <a:latin typeface="+mj-lt"/>
              </a:rPr>
              <a:t> </a:t>
            </a:r>
            <a:r>
              <a:rPr lang="it-IT" altLang="de-DE" sz="2000" dirty="0" err="1">
                <a:latin typeface="+mj-lt"/>
              </a:rPr>
              <a:t>des</a:t>
            </a:r>
            <a:r>
              <a:rPr lang="it-IT" altLang="de-DE" sz="2000" dirty="0">
                <a:latin typeface="+mj-lt"/>
              </a:rPr>
              <a:t> RUNTS?</a:t>
            </a:r>
          </a:p>
          <a:p>
            <a:pPr lvl="1" algn="just" eaLnBrk="1" hangingPunct="1">
              <a:buFont typeface="Arial" panose="020B0604020202020204" pitchFamily="34" charset="0"/>
              <a:buChar char="•"/>
              <a:defRPr/>
            </a:pPr>
            <a:r>
              <a:rPr lang="it-IT" altLang="de-DE" sz="2000" dirty="0">
                <a:latin typeface="+mj-lt"/>
              </a:rPr>
              <a:t>Spid </a:t>
            </a:r>
            <a:r>
              <a:rPr lang="it-IT" altLang="de-DE" sz="2000" dirty="0" err="1">
                <a:latin typeface="+mj-lt"/>
              </a:rPr>
              <a:t>oder</a:t>
            </a:r>
            <a:r>
              <a:rPr lang="it-IT" altLang="de-DE" sz="2000" dirty="0">
                <a:latin typeface="+mj-lt"/>
              </a:rPr>
              <a:t> digitale </a:t>
            </a:r>
            <a:r>
              <a:rPr lang="it-IT" altLang="de-DE" sz="2000" dirty="0" err="1">
                <a:latin typeface="+mj-lt"/>
              </a:rPr>
              <a:t>Identität</a:t>
            </a:r>
            <a:r>
              <a:rPr lang="it-IT" altLang="de-DE" sz="2000" dirty="0">
                <a:latin typeface="+mj-lt"/>
              </a:rPr>
              <a:t> </a:t>
            </a:r>
            <a:r>
              <a:rPr lang="it-IT" altLang="de-DE" sz="2000" dirty="0" err="1">
                <a:latin typeface="+mj-lt"/>
              </a:rPr>
              <a:t>des</a:t>
            </a:r>
            <a:r>
              <a:rPr lang="it-IT" altLang="de-DE" sz="2000" dirty="0">
                <a:latin typeface="+mj-lt"/>
              </a:rPr>
              <a:t> </a:t>
            </a:r>
            <a:r>
              <a:rPr lang="it-IT" altLang="de-DE" sz="2000" dirty="0" err="1">
                <a:latin typeface="+mj-lt"/>
              </a:rPr>
              <a:t>rechtlichen</a:t>
            </a:r>
            <a:r>
              <a:rPr lang="it-IT" altLang="de-DE" sz="2000" dirty="0">
                <a:latin typeface="+mj-lt"/>
              </a:rPr>
              <a:t> </a:t>
            </a:r>
            <a:r>
              <a:rPr lang="it-IT" altLang="de-DE" sz="2000" dirty="0" err="1">
                <a:latin typeface="+mj-lt"/>
              </a:rPr>
              <a:t>Vertreters</a:t>
            </a:r>
            <a:r>
              <a:rPr lang="it-IT" altLang="de-DE" sz="2000" dirty="0">
                <a:latin typeface="+mj-lt"/>
              </a:rPr>
              <a:t>;</a:t>
            </a:r>
          </a:p>
          <a:p>
            <a:pPr lvl="1" algn="just" eaLnBrk="1" hangingPunct="1">
              <a:buFont typeface="Arial" panose="020B0604020202020204" pitchFamily="34" charset="0"/>
              <a:buChar char="•"/>
              <a:defRPr/>
            </a:pPr>
            <a:r>
              <a:rPr lang="it-IT" altLang="de-DE" sz="2000" dirty="0">
                <a:latin typeface="+mj-lt"/>
              </a:rPr>
              <a:t>Digitale </a:t>
            </a:r>
            <a:r>
              <a:rPr lang="it-IT" altLang="de-DE" sz="2000" dirty="0" err="1">
                <a:latin typeface="+mj-lt"/>
              </a:rPr>
              <a:t>Unterschrift</a:t>
            </a:r>
            <a:r>
              <a:rPr lang="it-IT" altLang="de-DE" sz="2000" dirty="0">
                <a:latin typeface="+mj-lt"/>
              </a:rPr>
              <a:t> </a:t>
            </a:r>
            <a:r>
              <a:rPr lang="it-IT" altLang="de-DE" sz="2000" dirty="0" err="1">
                <a:latin typeface="+mj-lt"/>
              </a:rPr>
              <a:t>des</a:t>
            </a:r>
            <a:r>
              <a:rPr lang="it-IT" altLang="de-DE" sz="2000" dirty="0">
                <a:latin typeface="+mj-lt"/>
              </a:rPr>
              <a:t> </a:t>
            </a:r>
            <a:r>
              <a:rPr lang="it-IT" altLang="de-DE" sz="2000" dirty="0" err="1">
                <a:latin typeface="+mj-lt"/>
              </a:rPr>
              <a:t>rechtlichen</a:t>
            </a:r>
            <a:r>
              <a:rPr lang="it-IT" altLang="de-DE" sz="2000" dirty="0">
                <a:latin typeface="+mj-lt"/>
              </a:rPr>
              <a:t> </a:t>
            </a:r>
            <a:r>
              <a:rPr lang="it-IT" altLang="de-DE" sz="2000" dirty="0" err="1">
                <a:latin typeface="+mj-lt"/>
              </a:rPr>
              <a:t>Vertreters</a:t>
            </a:r>
            <a:r>
              <a:rPr lang="it-IT" altLang="de-DE" sz="2000" dirty="0">
                <a:latin typeface="+mj-lt"/>
              </a:rPr>
              <a:t>;</a:t>
            </a:r>
          </a:p>
          <a:p>
            <a:pPr lvl="1" algn="just" eaLnBrk="1" hangingPunct="1">
              <a:buFont typeface="Arial" panose="020B0604020202020204" pitchFamily="34" charset="0"/>
              <a:buChar char="•"/>
              <a:defRPr/>
            </a:pPr>
            <a:r>
              <a:rPr lang="it-IT" altLang="de-DE" sz="2000" dirty="0">
                <a:latin typeface="+mj-lt"/>
              </a:rPr>
              <a:t>PEC-</a:t>
            </a:r>
            <a:r>
              <a:rPr lang="it-IT" altLang="de-DE" sz="2000" dirty="0" err="1">
                <a:latin typeface="+mj-lt"/>
              </a:rPr>
              <a:t>Adresse</a:t>
            </a:r>
            <a:r>
              <a:rPr lang="it-IT" altLang="de-DE" sz="2000" dirty="0">
                <a:latin typeface="+mj-lt"/>
              </a:rPr>
              <a:t> </a:t>
            </a:r>
            <a:r>
              <a:rPr lang="it-IT" altLang="de-DE" sz="2000" dirty="0" err="1">
                <a:latin typeface="+mj-lt"/>
              </a:rPr>
              <a:t>des</a:t>
            </a:r>
            <a:r>
              <a:rPr lang="it-IT" altLang="de-DE" sz="2000" dirty="0">
                <a:latin typeface="+mj-lt"/>
              </a:rPr>
              <a:t> </a:t>
            </a:r>
            <a:r>
              <a:rPr lang="it-IT" altLang="de-DE" sz="2000" dirty="0" err="1">
                <a:latin typeface="+mj-lt"/>
              </a:rPr>
              <a:t>Vereins</a:t>
            </a:r>
            <a:endParaRPr lang="de-DE" altLang="de-DE" sz="2000" dirty="0">
              <a:latin typeface="+mj-lt"/>
            </a:endParaRPr>
          </a:p>
          <a:p>
            <a:pPr algn="just" eaLnBrk="1" hangingPunct="1">
              <a:buFont typeface="Arial" panose="020B0604020202020204" pitchFamily="34" charset="0"/>
              <a:buChar char="•"/>
              <a:defRPr/>
            </a:pPr>
            <a:endParaRPr lang="de-DE" altLang="de-DE" sz="2000" dirty="0">
              <a:latin typeface="+mj-lt"/>
            </a:endParaRPr>
          </a:p>
          <a:p>
            <a:pPr lvl="1" algn="just" eaLnBrk="1" hangingPunct="1">
              <a:buFont typeface="Arial" panose="020B0604020202020204" pitchFamily="34" charset="0"/>
              <a:buChar char="•"/>
              <a:defRPr/>
            </a:pPr>
            <a:endParaRPr lang="de-DE" altLang="de-DE" sz="2000" dirty="0">
              <a:latin typeface="+mj-lt"/>
            </a:endParaRP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4. </a:t>
            </a:r>
            <a:r>
              <a:rPr lang="de-DE" altLang="de-DE" sz="3600" dirty="0">
                <a:solidFill>
                  <a:srgbClr val="BE3737"/>
                </a:solidFill>
                <a:latin typeface="+mj-lt"/>
              </a:rPr>
              <a:t>Reform des Dritten Sektors</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RUNTS</a:t>
            </a:r>
          </a:p>
        </p:txBody>
      </p:sp>
      <p:pic>
        <p:nvPicPr>
          <p:cNvPr id="2" name="Grafik 1">
            <a:extLst>
              <a:ext uri="{FF2B5EF4-FFF2-40B4-BE49-F238E27FC236}">
                <a16:creationId xmlns:a16="http://schemas.microsoft.com/office/drawing/2014/main" id="{87598681-F73F-547C-4420-F45E9ECE97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635675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65C59-CCFE-8690-C0C4-C3192F774829}"/>
            </a:ext>
          </a:extLst>
        </p:cNvPr>
        <p:cNvGrpSpPr/>
        <p:nvPr/>
      </p:nvGrpSpPr>
      <p:grpSpPr>
        <a:xfrm>
          <a:off x="0" y="0"/>
          <a:ext cx="0" cy="0"/>
          <a:chOff x="0" y="0"/>
          <a:chExt cx="0" cy="0"/>
        </a:xfrm>
      </p:grpSpPr>
      <p:sp>
        <p:nvSpPr>
          <p:cNvPr id="24578" name="Foliennummernplatzhalter 3">
            <a:extLst>
              <a:ext uri="{FF2B5EF4-FFF2-40B4-BE49-F238E27FC236}">
                <a16:creationId xmlns:a16="http://schemas.microsoft.com/office/drawing/2014/main" id="{EF57D136-1423-0810-D4A7-D8286B35F38A}"/>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a:extLst>
              <a:ext uri="{FF2B5EF4-FFF2-40B4-BE49-F238E27FC236}">
                <a16:creationId xmlns:a16="http://schemas.microsoft.com/office/drawing/2014/main" id="{A160A9F0-5BAD-1364-2105-E239DFE70D39}"/>
              </a:ext>
            </a:extLst>
          </p:cNvPr>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a:extLst>
              <a:ext uri="{FF2B5EF4-FFF2-40B4-BE49-F238E27FC236}">
                <a16:creationId xmlns:a16="http://schemas.microsoft.com/office/drawing/2014/main" id="{86F2CEF4-8152-2C48-8297-FFC93FEB0486}"/>
              </a:ext>
            </a:extLst>
          </p:cNvPr>
          <p:cNvSpPr txBox="1">
            <a:spLocks noChangeArrowheads="1"/>
          </p:cNvSpPr>
          <p:nvPr/>
        </p:nvSpPr>
        <p:spPr bwMode="auto">
          <a:xfrm>
            <a:off x="398463" y="1111250"/>
            <a:ext cx="8061325"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algn="just" eaLnBrk="1" hangingPunct="1">
              <a:buFont typeface="Arial" panose="020B0604020202020204" pitchFamily="34" charset="0"/>
              <a:buChar char="•"/>
              <a:defRPr/>
            </a:pPr>
            <a:r>
              <a:rPr lang="de-DE" altLang="de-DE" dirty="0">
                <a:latin typeface="+mj-lt"/>
              </a:rPr>
              <a:t>MwSt.-Gesetz DPR 633/1972</a:t>
            </a:r>
          </a:p>
          <a:p>
            <a:pPr algn="just" eaLnBrk="1" hangingPunct="1">
              <a:buFont typeface="Arial" panose="020B0604020202020204" pitchFamily="34" charset="0"/>
              <a:buChar char="•"/>
              <a:defRPr/>
            </a:pPr>
            <a:endParaRPr lang="de-DE" altLang="de-DE" dirty="0">
              <a:latin typeface="+mj-lt"/>
            </a:endParaRPr>
          </a:p>
          <a:p>
            <a:pPr algn="just" eaLnBrk="1" hangingPunct="1">
              <a:buFont typeface="Arial" panose="020B0604020202020204" pitchFamily="34" charset="0"/>
              <a:buChar char="•"/>
              <a:defRPr/>
            </a:pPr>
            <a:r>
              <a:rPr lang="de-DE" altLang="de-DE" dirty="0">
                <a:latin typeface="+mj-lt"/>
              </a:rPr>
              <a:t>MwSt.-Nummer notwendig für </a:t>
            </a:r>
            <a:r>
              <a:rPr lang="de-DE" altLang="de-DE" u="sng" dirty="0">
                <a:latin typeface="+mj-lt"/>
              </a:rPr>
              <a:t>gewohnheitsmäßige gewerbliche </a:t>
            </a:r>
            <a:r>
              <a:rPr lang="de-DE" altLang="de-DE" dirty="0">
                <a:latin typeface="+mj-lt"/>
              </a:rPr>
              <a:t>Tätigkeiten</a:t>
            </a:r>
          </a:p>
          <a:p>
            <a:pPr algn="just" eaLnBrk="1" hangingPunct="1">
              <a:buFont typeface="Arial" panose="020B0604020202020204" pitchFamily="34" charset="0"/>
              <a:buChar char="•"/>
              <a:defRPr/>
            </a:pPr>
            <a:endParaRPr lang="de-DE" altLang="de-DE" dirty="0">
              <a:latin typeface="+mj-lt"/>
            </a:endParaRPr>
          </a:p>
          <a:p>
            <a:pPr algn="just" eaLnBrk="1" hangingPunct="1">
              <a:buFont typeface="Arial" panose="020B0604020202020204" pitchFamily="34" charset="0"/>
              <a:buChar char="•"/>
              <a:defRPr/>
            </a:pPr>
            <a:r>
              <a:rPr lang="de-DE" altLang="de-DE" dirty="0">
                <a:latin typeface="+mj-lt"/>
              </a:rPr>
              <a:t>Art. 4, Abs. 5: Was zählt auf jeden Fall als gewerbliche Einnahme?</a:t>
            </a:r>
          </a:p>
          <a:p>
            <a:pPr lvl="1" algn="just" eaLnBrk="1" hangingPunct="1">
              <a:buFont typeface="Arial" panose="020B0604020202020204" pitchFamily="34" charset="0"/>
              <a:buChar char="•"/>
              <a:defRPr/>
            </a:pPr>
            <a:r>
              <a:rPr lang="de-DE" altLang="de-DE" dirty="0">
                <a:latin typeface="+mj-lt"/>
              </a:rPr>
              <a:t>Verkauf von neuen für den Verkauf bestimmten Gütern;</a:t>
            </a:r>
          </a:p>
          <a:p>
            <a:pPr lvl="1" algn="just" eaLnBrk="1" hangingPunct="1">
              <a:buFont typeface="Arial" panose="020B0604020202020204" pitchFamily="34" charset="0"/>
              <a:buChar char="•"/>
              <a:defRPr/>
            </a:pPr>
            <a:r>
              <a:rPr lang="de-DE" altLang="de-DE" dirty="0">
                <a:latin typeface="+mj-lt"/>
              </a:rPr>
              <a:t>Werbung und Sponsoring</a:t>
            </a:r>
          </a:p>
          <a:p>
            <a:pPr lvl="1" algn="just" eaLnBrk="1" hangingPunct="1">
              <a:buFont typeface="Arial" panose="020B0604020202020204" pitchFamily="34" charset="0"/>
              <a:buChar char="•"/>
              <a:defRPr/>
            </a:pPr>
            <a:r>
              <a:rPr lang="de-DE" altLang="de-DE" dirty="0">
                <a:latin typeface="+mj-lt"/>
              </a:rPr>
              <a:t>…</a:t>
            </a:r>
          </a:p>
          <a:p>
            <a:pPr algn="just" eaLnBrk="1" hangingPunct="1">
              <a:buFont typeface="Arial" panose="020B0604020202020204" pitchFamily="34" charset="0"/>
              <a:buChar char="•"/>
              <a:defRPr/>
            </a:pPr>
            <a:endParaRPr lang="de-DE" altLang="de-DE" dirty="0">
              <a:latin typeface="+mj-lt"/>
            </a:endParaRPr>
          </a:p>
          <a:p>
            <a:pPr algn="just" eaLnBrk="1" hangingPunct="1">
              <a:buFont typeface="Arial" panose="020B0604020202020204" pitchFamily="34" charset="0"/>
              <a:buChar char="•"/>
              <a:defRPr/>
            </a:pPr>
            <a:r>
              <a:rPr lang="de-DE" altLang="de-DE" dirty="0">
                <a:latin typeface="+mj-lt"/>
              </a:rPr>
              <a:t>Unklarheit, ob eine MwSt.-Position bei der Anwendung des Pauschalsystems Art. 86 KDS eröffnet werden muss. </a:t>
            </a:r>
          </a:p>
          <a:p>
            <a:pPr marL="0" indent="0" algn="just" eaLnBrk="1" hangingPunct="1">
              <a:defRPr/>
            </a:pPr>
            <a:r>
              <a:rPr lang="de-DE" altLang="de-DE" dirty="0">
                <a:latin typeface="+mj-lt"/>
              </a:rPr>
              <a:t>	</a:t>
            </a:r>
            <a:r>
              <a:rPr lang="de-DE" altLang="de-DE" b="1" dirty="0">
                <a:latin typeface="+mj-lt"/>
              </a:rPr>
              <a:t>Zur Erinnerung: </a:t>
            </a:r>
            <a:r>
              <a:rPr lang="de-DE" altLang="de-DE" dirty="0">
                <a:latin typeface="+mj-lt"/>
              </a:rPr>
              <a:t>es muss keine MwSt. angewendet werden, auch wenn die 	MwSt.-Nummer offen ist</a:t>
            </a:r>
          </a:p>
          <a:p>
            <a:pPr algn="just" eaLnBrk="1" hangingPunct="1">
              <a:buFont typeface="Arial" panose="020B0604020202020204" pitchFamily="34" charset="0"/>
              <a:buChar char="•"/>
              <a:defRPr/>
            </a:pPr>
            <a:endParaRPr lang="de-DE" altLang="de-DE" dirty="0">
              <a:latin typeface="+mj-lt"/>
            </a:endParaRP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a:extLst>
              <a:ext uri="{FF2B5EF4-FFF2-40B4-BE49-F238E27FC236}">
                <a16:creationId xmlns:a16="http://schemas.microsoft.com/office/drawing/2014/main" id="{AB6168DA-6F1E-B0C6-14E3-AFFBA70EC7D8}"/>
              </a:ext>
            </a:extLst>
          </p:cNvPr>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5. </a:t>
            </a:r>
            <a:r>
              <a:rPr lang="de-DE" altLang="de-DE" sz="3600" dirty="0">
                <a:solidFill>
                  <a:srgbClr val="BE3737"/>
                </a:solidFill>
                <a:latin typeface="+mj-lt"/>
              </a:rPr>
              <a:t>Mehrwertsteuernummer</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Einleitung</a:t>
            </a:r>
          </a:p>
        </p:txBody>
      </p:sp>
      <p:pic>
        <p:nvPicPr>
          <p:cNvPr id="2" name="Grafik 1">
            <a:extLst>
              <a:ext uri="{FF2B5EF4-FFF2-40B4-BE49-F238E27FC236}">
                <a16:creationId xmlns:a16="http://schemas.microsoft.com/office/drawing/2014/main" id="{FAB4FB78-0256-006C-01F7-703BFDF910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2458640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96D37-1EB6-E9C8-4F08-DBDAB11325B2}"/>
            </a:ext>
          </a:extLst>
        </p:cNvPr>
        <p:cNvGrpSpPr/>
        <p:nvPr/>
      </p:nvGrpSpPr>
      <p:grpSpPr>
        <a:xfrm>
          <a:off x="0" y="0"/>
          <a:ext cx="0" cy="0"/>
          <a:chOff x="0" y="0"/>
          <a:chExt cx="0" cy="0"/>
        </a:xfrm>
      </p:grpSpPr>
      <p:sp>
        <p:nvSpPr>
          <p:cNvPr id="24578" name="Foliennummernplatzhalter 3">
            <a:extLst>
              <a:ext uri="{FF2B5EF4-FFF2-40B4-BE49-F238E27FC236}">
                <a16:creationId xmlns:a16="http://schemas.microsoft.com/office/drawing/2014/main" id="{E70AF784-B2B2-F7F7-A82E-3B246567540D}"/>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13BA9A4-996B-4E0D-8888-B2F721AA2229}" type="slidenum">
              <a:rPr kumimoji="0" lang="de-DE" altLang="de-DE" sz="1200" b="0" i="0" u="none" strike="noStrike" kern="1200" cap="none" spc="0" normalizeH="0" baseline="0" noProof="0" smtClean="0">
                <a:ln>
                  <a:noFill/>
                </a:ln>
                <a:solidFill>
                  <a:srgbClr val="D9D9D9"/>
                </a:solidFill>
                <a:effectLst/>
                <a:uLnTx/>
                <a:uFillTx/>
                <a:latin typeface="Calibri Light"/>
                <a:ea typeface="ＭＳ Ｐゴシック" panose="020B0600070205080204" pitchFamily="34" charset="-128"/>
              </a:rPr>
              <a:pPr marL="0" marR="0" lvl="0" indent="0" algn="r" defTabSz="457200" rtl="0" eaLnBrk="1" fontAlgn="base" latinLnBrk="0" hangingPunct="1">
                <a:lnSpc>
                  <a:spcPct val="100000"/>
                </a:lnSpc>
                <a:spcBef>
                  <a:spcPct val="0"/>
                </a:spcBef>
                <a:spcAft>
                  <a:spcPct val="0"/>
                </a:spcAft>
                <a:buClrTx/>
                <a:buSzTx/>
                <a:buFontTx/>
                <a:buNone/>
                <a:tabLst/>
                <a:defRPr/>
              </a:pPr>
              <a:t>34</a:t>
            </a:fld>
            <a:endParaRPr kumimoji="0" lang="de-DE" altLang="de-DE" sz="1200" b="0" i="0" u="none" strike="noStrike" kern="1200" cap="none" spc="0" normalizeH="0" baseline="0" noProof="0">
              <a:ln>
                <a:noFill/>
              </a:ln>
              <a:solidFill>
                <a:srgbClr val="D9D9D9"/>
              </a:solidFill>
              <a:effectLst/>
              <a:uLnTx/>
              <a:uFillTx/>
              <a:latin typeface="Calibri Light"/>
              <a:ea typeface="ＭＳ Ｐゴシック" panose="020B0600070205080204" pitchFamily="34" charset="-128"/>
            </a:endParaRPr>
          </a:p>
        </p:txBody>
      </p:sp>
      <p:sp>
        <p:nvSpPr>
          <p:cNvPr id="24579" name="Text Box 6">
            <a:extLst>
              <a:ext uri="{FF2B5EF4-FFF2-40B4-BE49-F238E27FC236}">
                <a16:creationId xmlns:a16="http://schemas.microsoft.com/office/drawing/2014/main" id="{EA3F9A6E-174D-2FD4-3888-A5DE6D2802E6}"/>
              </a:ext>
            </a:extLst>
          </p:cNvPr>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sng"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Calibri Light"/>
              <a:ea typeface="ＭＳ Ｐゴシック" panose="020B0600070205080204" pitchFamily="34" charset="-128"/>
              <a:cs typeface="+mn-cs"/>
            </a:endParaRPr>
          </a:p>
        </p:txBody>
      </p:sp>
      <p:sp>
        <p:nvSpPr>
          <p:cNvPr id="21509" name="Text Box 6">
            <a:extLst>
              <a:ext uri="{FF2B5EF4-FFF2-40B4-BE49-F238E27FC236}">
                <a16:creationId xmlns:a16="http://schemas.microsoft.com/office/drawing/2014/main" id="{0FAA8ABC-A7FC-BFA5-5D01-D360F9E45E54}"/>
              </a:ext>
            </a:extLst>
          </p:cNvPr>
          <p:cNvSpPr txBox="1">
            <a:spLocks noChangeArrowheads="1"/>
          </p:cNvSpPr>
          <p:nvPr/>
        </p:nvSpPr>
        <p:spPr bwMode="auto">
          <a:xfrm>
            <a:off x="398463" y="1111250"/>
            <a:ext cx="8061325" cy="390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800100" marR="0" lvl="1"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algn="just" eaLnBrk="1" hangingPunct="1">
              <a:buFont typeface="Arial" panose="020B0604020202020204" pitchFamily="34" charset="0"/>
              <a:buChar char="•"/>
              <a:defRPr/>
            </a:pPr>
            <a:r>
              <a:rPr lang="de-DE" altLang="de-DE" dirty="0">
                <a:latin typeface="+mj-lt"/>
              </a:rPr>
              <a:t>Fragestellungen</a:t>
            </a:r>
          </a:p>
          <a:p>
            <a:pPr lvl="1" algn="just" eaLnBrk="1" hangingPunct="1">
              <a:buFont typeface="Arial" panose="020B0604020202020204" pitchFamily="34" charset="0"/>
              <a:buChar char="•"/>
              <a:defRPr/>
            </a:pPr>
            <a:r>
              <a:rPr lang="de-DE" altLang="de-DE" dirty="0">
                <a:latin typeface="+mj-lt"/>
              </a:rPr>
              <a:t>Sind Eintritte gewohnheitsmäßig?</a:t>
            </a:r>
          </a:p>
          <a:p>
            <a:pPr lvl="1" algn="just" eaLnBrk="1" hangingPunct="1">
              <a:buFont typeface="Arial" panose="020B0604020202020204" pitchFamily="34" charset="0"/>
              <a:buChar char="•"/>
              <a:defRPr/>
            </a:pPr>
            <a:r>
              <a:rPr lang="de-DE" altLang="de-DE" dirty="0">
                <a:latin typeface="+mj-lt"/>
              </a:rPr>
              <a:t>Zählt das Sponsoring für die Theaterveranstaltungen als gewohnheitsmäßig?</a:t>
            </a:r>
          </a:p>
          <a:p>
            <a:pPr marL="914400" marR="0" lvl="2" indent="0" algn="just"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0" indent="0" algn="just" eaLnBrk="1" hangingPunct="1">
              <a:defRPr/>
            </a:pPr>
            <a:r>
              <a:rPr lang="de-DE" b="1" u="sng" dirty="0">
                <a:solidFill>
                  <a:prstClr val="black"/>
                </a:solidFill>
                <a:latin typeface="Calibri Light"/>
              </a:rPr>
              <a:t>Empfehlungen</a:t>
            </a:r>
          </a:p>
          <a:p>
            <a:pPr algn="just" eaLnBrk="1" hangingPunct="1">
              <a:buFont typeface="Arial" panose="020B0604020202020204" pitchFamily="34" charset="0"/>
              <a:buChar char="•"/>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Gelegentliches Fundraising: keine MwSt.-Nummer notwendig und wenn Sponsoring, dann muss keine Rechnung ausgestellt werden, sondern lediglich eine Lastschrift (auch wenn eine MwSt.-Nummer offen),</a:t>
            </a:r>
          </a:p>
          <a:p>
            <a:pPr algn="just" eaLnBrk="1" hangingPunct="1">
              <a:buFont typeface="Arial" panose="020B0604020202020204" pitchFamily="34" charset="0"/>
              <a:buChar char="•"/>
              <a:defRPr/>
            </a:pPr>
            <a:endParaRPr lang="de-DE" sz="2000" dirty="0">
              <a:solidFill>
                <a:prstClr val="black"/>
              </a:solidFill>
              <a:latin typeface="Calibri Light"/>
            </a:endParaRPr>
          </a:p>
          <a:p>
            <a:pPr algn="just" eaLnBrk="1" hangingPunct="1">
              <a:buFont typeface="Arial" panose="020B0604020202020204" pitchFamily="34" charset="0"/>
              <a:buChar char="•"/>
              <a:defRPr/>
            </a:pPr>
            <a:r>
              <a:rPr lang="de-DE" sz="2000" dirty="0">
                <a:solidFill>
                  <a:prstClr val="black"/>
                </a:solidFill>
                <a:latin typeface="Calibri Light"/>
              </a:rPr>
              <a:t>Gewohnheitsmäßiges Sponsoring/Werbung: Ausstellung einer Rechnung ohne MwSt. (wegen Pauschalsystem Art. 86)</a:t>
            </a:r>
            <a:endPar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a:p>
            <a:pPr marL="457200" marR="0" lvl="1" indent="0" algn="just" defTabSz="4572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rPr>
              <a:t>      </a:t>
            </a:r>
            <a:endParaRPr kumimoji="0" lang="de-DE" altLang="de-DE" sz="2000" b="0" i="0" u="none" strike="noStrike" kern="1200" cap="none" spc="0" normalizeH="0" baseline="0" noProof="0" dirty="0">
              <a:ln>
                <a:noFill/>
              </a:ln>
              <a:solidFill>
                <a:prstClr val="black"/>
              </a:solidFill>
              <a:effectLst/>
              <a:uLnTx/>
              <a:uFillTx/>
              <a:latin typeface="Calibri Light"/>
              <a:ea typeface="ＭＳ Ｐゴシック" panose="020B0600070205080204" pitchFamily="34" charset="-128"/>
              <a:cs typeface="+mn-cs"/>
            </a:endParaRPr>
          </a:p>
        </p:txBody>
      </p:sp>
      <p:sp>
        <p:nvSpPr>
          <p:cNvPr id="9" name="Textplatzhalter 2">
            <a:extLst>
              <a:ext uri="{FF2B5EF4-FFF2-40B4-BE49-F238E27FC236}">
                <a16:creationId xmlns:a16="http://schemas.microsoft.com/office/drawing/2014/main" id="{6DD224F6-D114-7F37-8213-A1C6537A1D7B}"/>
              </a:ext>
            </a:extLst>
          </p:cNvPr>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5. </a:t>
            </a:r>
            <a:r>
              <a:rPr lang="de-DE" altLang="de-DE" sz="3600" dirty="0">
                <a:solidFill>
                  <a:srgbClr val="BE3737"/>
                </a:solidFill>
                <a:latin typeface="+mj-lt"/>
              </a:rPr>
              <a:t>Mehrwertsteuernummer</a:t>
            </a:r>
            <a:endParaRPr kumimoji="0" lang="de-DE" altLang="de-DE" sz="36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endParaRPr>
          </a:p>
          <a:p>
            <a:pPr marL="0" marR="0" lvl="0" indent="0" algn="ctr" defTabSz="4572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de-DE" altLang="de-DE" sz="3000" b="0" i="0" u="none" strike="noStrike" kern="1200" cap="none" spc="0" normalizeH="0" baseline="0" noProof="0" dirty="0">
                <a:ln>
                  <a:noFill/>
                </a:ln>
                <a:solidFill>
                  <a:srgbClr val="BE3737"/>
                </a:solidFill>
                <a:effectLst/>
                <a:uLnTx/>
                <a:uFillTx/>
                <a:latin typeface="Calibri Light"/>
                <a:ea typeface="ＭＳ Ｐゴシック" panose="020B0600070205080204" pitchFamily="34" charset="-128"/>
              </a:rPr>
              <a:t>Einleitung</a:t>
            </a:r>
          </a:p>
        </p:txBody>
      </p:sp>
      <p:pic>
        <p:nvPicPr>
          <p:cNvPr id="2" name="Grafik 1">
            <a:extLst>
              <a:ext uri="{FF2B5EF4-FFF2-40B4-BE49-F238E27FC236}">
                <a16:creationId xmlns:a16="http://schemas.microsoft.com/office/drawing/2014/main" id="{ED161EDD-9BCF-748F-0C9F-7A1BECED18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36026999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6. Jahresabschlussrechnung</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Allgemein</a:t>
            </a:r>
          </a:p>
        </p:txBody>
      </p:sp>
      <p:sp>
        <p:nvSpPr>
          <p:cNvPr id="8601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11E5D0EA-D3DD-427F-A3D4-B580C3FEA722}" type="slidenum">
              <a:rPr lang="de-DE" altLang="de-DE" sz="1200" smtClean="0">
                <a:solidFill>
                  <a:srgbClr val="D9D9D9"/>
                </a:solidFill>
                <a:latin typeface="+mj-lt"/>
              </a:rPr>
              <a:pPr>
                <a:spcBef>
                  <a:spcPct val="0"/>
                </a:spcBef>
                <a:buFontTx/>
                <a:buNone/>
              </a:pPr>
              <a:t>35</a:t>
            </a:fld>
            <a:endParaRPr lang="de-DE" altLang="de-DE" sz="1200">
              <a:solidFill>
                <a:srgbClr val="D9D9D9"/>
              </a:solidFill>
              <a:latin typeface="+mj-lt"/>
            </a:endParaRPr>
          </a:p>
        </p:txBody>
      </p:sp>
      <p:sp>
        <p:nvSpPr>
          <p:cNvPr id="86020"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86021" name="Text Box 6"/>
          <p:cNvSpPr txBox="1">
            <a:spLocks noChangeArrowheads="1"/>
          </p:cNvSpPr>
          <p:nvPr/>
        </p:nvSpPr>
        <p:spPr bwMode="auto">
          <a:xfrm>
            <a:off x="549275" y="1412875"/>
            <a:ext cx="8278813"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80000"/>
              </a:lnSpc>
              <a:buFont typeface="Arial" panose="020B0604020202020204" pitchFamily="34" charset="0"/>
              <a:buChar char="•"/>
            </a:pPr>
            <a:r>
              <a:rPr lang="de-DE" altLang="de-DE" sz="2000" dirty="0">
                <a:latin typeface="+mj-lt"/>
              </a:rPr>
              <a:t>Die Erstellung einer Jahresabschlussrechnung ist lt. Gesetz verpflichtend vorgesehen; </a:t>
            </a:r>
          </a:p>
          <a:p>
            <a:pPr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r>
              <a:rPr lang="de-DE" altLang="de-DE" sz="2000" dirty="0">
                <a:latin typeface="+mj-lt"/>
              </a:rPr>
              <a:t>Jeder Verein muss 1x im Jahr eine Vollversammlung (lt. Statut) einberufen, um die Jahresabschlussrechnung zu genehmigen;</a:t>
            </a:r>
          </a:p>
          <a:p>
            <a:pPr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r>
              <a:rPr lang="de-DE" altLang="de-DE" sz="2000" dirty="0">
                <a:latin typeface="+mj-lt"/>
              </a:rPr>
              <a:t>Genehmigung muss als eigener Tagesordnungspunkt der MV angeführt sein</a:t>
            </a:r>
          </a:p>
          <a:p>
            <a:pPr algn="just" eaLnBrk="1" hangingPunct="1">
              <a:lnSpc>
                <a:spcPct val="80000"/>
              </a:lnSpc>
              <a:buFont typeface="Arial" panose="020B0604020202020204" pitchFamily="34" charset="0"/>
              <a:buChar char="•"/>
            </a:pPr>
            <a:endParaRPr lang="de-DE" altLang="de-DE" sz="2000" dirty="0">
              <a:latin typeface="+mj-lt"/>
            </a:endParaRPr>
          </a:p>
          <a:p>
            <a:pPr algn="just" eaLnBrk="1" hangingPunct="1">
              <a:buFont typeface="Arial" panose="020B0604020202020204" pitchFamily="34" charset="0"/>
              <a:buChar char="•"/>
            </a:pPr>
            <a:r>
              <a:rPr lang="de-DE" altLang="de-DE" sz="2000" dirty="0">
                <a:latin typeface="+mj-lt"/>
              </a:rPr>
              <a:t>Jedes Mitglied hat das Recht in die Jahresabschlussrechnung einzusehen</a:t>
            </a:r>
          </a:p>
          <a:p>
            <a:pPr algn="just" eaLnBrk="1" hangingPunct="1">
              <a:buFont typeface="Arial" panose="020B0604020202020204" pitchFamily="34" charset="0"/>
              <a:buChar char="•"/>
            </a:pPr>
            <a:endParaRPr lang="de-DE" altLang="de-DE" sz="2000" dirty="0">
              <a:latin typeface="+mj-lt"/>
            </a:endParaRPr>
          </a:p>
          <a:p>
            <a:pPr algn="just" eaLnBrk="1" hangingPunct="1">
              <a:buFont typeface="Arial" panose="020B0604020202020204" pitchFamily="34" charset="0"/>
              <a:buChar char="•"/>
            </a:pPr>
            <a:r>
              <a:rPr lang="de-DE" altLang="de-DE" sz="2000" dirty="0">
                <a:latin typeface="+mj-lt"/>
              </a:rPr>
              <a:t>Das Ziel der Jahresabschlussrechnung ist es, ein Bild über die finanzielle Lage des Vereins zu erhalten</a:t>
            </a:r>
          </a:p>
          <a:p>
            <a:pPr algn="just" eaLnBrk="1" hangingPunct="1">
              <a:buFont typeface="Arial" panose="020B0604020202020204" pitchFamily="34" charset="0"/>
              <a:buChar char="•"/>
            </a:pPr>
            <a:endParaRPr lang="de-DE" altLang="de-DE" sz="2000" dirty="0">
              <a:latin typeface="+mj-lt"/>
            </a:endParaRPr>
          </a:p>
          <a:p>
            <a:pPr eaLnBrk="1" hangingPunct="1">
              <a:lnSpc>
                <a:spcPct val="80000"/>
              </a:lnSpc>
            </a:pPr>
            <a:endParaRPr lang="de-DE" altLang="de-DE" sz="2000" dirty="0">
              <a:latin typeface="+mj-lt"/>
            </a:endParaRPr>
          </a:p>
          <a:p>
            <a:pPr eaLnBrk="1" hangingPunct="1">
              <a:lnSpc>
                <a:spcPct val="80000"/>
              </a:lnSpc>
            </a:pPr>
            <a:endParaRPr lang="de-DE" altLang="de-DE" sz="2000" dirty="0">
              <a:latin typeface="+mj-lt"/>
            </a:endParaRPr>
          </a:p>
          <a:p>
            <a:pPr marL="0" lvl="1" algn="just" eaLnBrk="1" hangingPunct="1"/>
            <a:endParaRPr lang="de-DE" altLang="de-DE" sz="2000" dirty="0">
              <a:latin typeface="+mj-lt"/>
            </a:endParaRPr>
          </a:p>
          <a:p>
            <a:pPr marL="0" lvl="1" algn="just" eaLnBrk="1" hangingPunct="1"/>
            <a:endParaRPr lang="de-DE" altLang="de-DE" sz="2000" dirty="0">
              <a:latin typeface="+mj-lt"/>
            </a:endParaRPr>
          </a:p>
        </p:txBody>
      </p:sp>
      <p:pic>
        <p:nvPicPr>
          <p:cNvPr id="2" name="Grafik 1">
            <a:extLst>
              <a:ext uri="{FF2B5EF4-FFF2-40B4-BE49-F238E27FC236}">
                <a16:creationId xmlns:a16="http://schemas.microsoft.com/office/drawing/2014/main" id="{3B38DC24-5E92-A617-5CE8-DC25FADEE6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6. Jahresabschlussrechnung</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Allgemein</a:t>
            </a:r>
          </a:p>
        </p:txBody>
      </p:sp>
      <p:sp>
        <p:nvSpPr>
          <p:cNvPr id="8601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11E5D0EA-D3DD-427F-A3D4-B580C3FEA722}" type="slidenum">
              <a:rPr lang="de-DE" altLang="de-DE" sz="1200" smtClean="0">
                <a:solidFill>
                  <a:srgbClr val="D9D9D9"/>
                </a:solidFill>
                <a:latin typeface="+mj-lt"/>
              </a:rPr>
              <a:pPr>
                <a:spcBef>
                  <a:spcPct val="0"/>
                </a:spcBef>
                <a:buFontTx/>
                <a:buNone/>
              </a:pPr>
              <a:t>36</a:t>
            </a:fld>
            <a:endParaRPr lang="de-DE" altLang="de-DE" sz="1200">
              <a:solidFill>
                <a:srgbClr val="D9D9D9"/>
              </a:solidFill>
              <a:latin typeface="+mj-lt"/>
            </a:endParaRPr>
          </a:p>
        </p:txBody>
      </p:sp>
      <p:sp>
        <p:nvSpPr>
          <p:cNvPr id="86020"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86021" name="Text Box 6"/>
          <p:cNvSpPr txBox="1">
            <a:spLocks noChangeArrowheads="1"/>
          </p:cNvSpPr>
          <p:nvPr/>
        </p:nvSpPr>
        <p:spPr bwMode="auto">
          <a:xfrm>
            <a:off x="549275" y="1412875"/>
            <a:ext cx="8278813" cy="6170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442913" lvl="1" indent="-342900" algn="just" eaLnBrk="1" hangingPunct="1">
              <a:lnSpc>
                <a:spcPct val="80000"/>
              </a:lnSpc>
              <a:buFont typeface="Arial" panose="020B0604020202020204" pitchFamily="34" charset="0"/>
              <a:buChar char="•"/>
            </a:pPr>
            <a:r>
              <a:rPr lang="de-DE" altLang="de-DE" sz="1900" b="1" u="sng" dirty="0">
                <a:latin typeface="+mj-lt"/>
              </a:rPr>
              <a:t>Modalitäten für Vereine im Dritten Sektor</a:t>
            </a:r>
          </a:p>
          <a:p>
            <a:pPr marL="449262" lvl="1" algn="just" eaLnBrk="1" hangingPunct="1">
              <a:lnSpc>
                <a:spcPct val="80000"/>
              </a:lnSpc>
              <a:tabLst>
                <a:tab pos="625475" algn="l"/>
              </a:tabLst>
            </a:pPr>
            <a:r>
              <a:rPr lang="de-DE" altLang="de-DE" sz="1900" dirty="0">
                <a:latin typeface="+mj-lt"/>
              </a:rPr>
              <a:t>Form ist laut DM 05.03.2020 vorgegeben und ist an die Einnahmen des Vereins des Vorjahres gekoppelt</a:t>
            </a:r>
          </a:p>
          <a:p>
            <a:pPr marL="449262" lvl="1" algn="just" eaLnBrk="1" hangingPunct="1">
              <a:lnSpc>
                <a:spcPct val="80000"/>
              </a:lnSpc>
              <a:tabLst>
                <a:tab pos="625475" algn="l"/>
              </a:tabLst>
            </a:pPr>
            <a:endParaRPr lang="de-DE" altLang="de-DE" sz="1900" dirty="0">
              <a:latin typeface="+mj-lt"/>
            </a:endParaRPr>
          </a:p>
          <a:p>
            <a:pPr marL="449262" lvl="1" algn="just" eaLnBrk="1" hangingPunct="1">
              <a:lnSpc>
                <a:spcPct val="80000"/>
              </a:lnSpc>
              <a:tabLst>
                <a:tab pos="625475" algn="l"/>
              </a:tabLst>
            </a:pPr>
            <a:r>
              <a:rPr lang="de-DE" altLang="de-DE" sz="1900" dirty="0">
                <a:latin typeface="+mj-lt"/>
              </a:rPr>
              <a:t>Für alle Vereine</a:t>
            </a:r>
          </a:p>
          <a:p>
            <a:pPr marL="625475" lvl="1" indent="-176213" algn="just" eaLnBrk="1" hangingPunct="1">
              <a:lnSpc>
                <a:spcPct val="80000"/>
              </a:lnSpc>
              <a:buFont typeface="Arial" panose="020B0604020202020204" pitchFamily="34" charset="0"/>
              <a:buChar char="•"/>
              <a:tabLst>
                <a:tab pos="625475" algn="l"/>
              </a:tabLst>
            </a:pPr>
            <a:r>
              <a:rPr lang="de-DE" altLang="de-DE" sz="1900" dirty="0">
                <a:latin typeface="+mj-lt"/>
              </a:rPr>
              <a:t>Bis 60.000 Euro Einnahmen: Zusammenfassung nach Makrokategorien </a:t>
            </a:r>
          </a:p>
          <a:p>
            <a:pPr marL="449262" lvl="1" algn="just" eaLnBrk="1" hangingPunct="1">
              <a:lnSpc>
                <a:spcPct val="80000"/>
              </a:lnSpc>
              <a:tabLst>
                <a:tab pos="625475" algn="l"/>
              </a:tabLst>
            </a:pPr>
            <a:r>
              <a:rPr lang="de-DE" altLang="de-DE" sz="1900" b="1" u="sng" dirty="0">
                <a:latin typeface="+mj-lt"/>
              </a:rPr>
              <a:t>(noch nicht aktiv)</a:t>
            </a:r>
          </a:p>
          <a:p>
            <a:pPr marL="625475" lvl="1" indent="-176213" algn="just" eaLnBrk="1" hangingPunct="1">
              <a:lnSpc>
                <a:spcPct val="80000"/>
              </a:lnSpc>
              <a:buFont typeface="Arial" panose="020B0604020202020204" pitchFamily="34" charset="0"/>
              <a:buChar char="•"/>
              <a:tabLst>
                <a:tab pos="625475" algn="l"/>
              </a:tabLst>
            </a:pPr>
            <a:endParaRPr lang="de-DE" altLang="de-DE" sz="1900" dirty="0">
              <a:latin typeface="+mj-lt"/>
            </a:endParaRPr>
          </a:p>
          <a:p>
            <a:pPr marL="449262" lvl="1" algn="just" eaLnBrk="1" hangingPunct="1">
              <a:lnSpc>
                <a:spcPct val="80000"/>
              </a:lnSpc>
              <a:tabLst>
                <a:tab pos="625475" algn="l"/>
              </a:tabLst>
            </a:pPr>
            <a:r>
              <a:rPr lang="de-DE" altLang="de-DE" sz="1900" dirty="0">
                <a:latin typeface="+mj-lt"/>
              </a:rPr>
              <a:t>Für Vereine </a:t>
            </a:r>
            <a:r>
              <a:rPr lang="de-DE" altLang="de-DE" sz="1900" u="sng" dirty="0">
                <a:latin typeface="+mj-lt"/>
              </a:rPr>
              <a:t>mit Rechtspersönlichkeit</a:t>
            </a:r>
          </a:p>
          <a:p>
            <a:pPr marL="625475" lvl="1" indent="-176213" algn="just" eaLnBrk="1" hangingPunct="1">
              <a:lnSpc>
                <a:spcPct val="80000"/>
              </a:lnSpc>
              <a:buFont typeface="Arial" panose="020B0604020202020204" pitchFamily="34" charset="0"/>
              <a:buChar char="•"/>
              <a:tabLst>
                <a:tab pos="625475" algn="l"/>
              </a:tabLst>
            </a:pPr>
            <a:r>
              <a:rPr lang="de-DE" altLang="de-DE" sz="1900" dirty="0">
                <a:latin typeface="+mj-lt"/>
              </a:rPr>
              <a:t>Ab 60.000 Euro Einnahmen: Erstellung Abschlussrechnung nach </a:t>
            </a:r>
            <a:r>
              <a:rPr lang="de-DE" altLang="de-DE" sz="1900" b="1" dirty="0">
                <a:latin typeface="+mj-lt"/>
              </a:rPr>
              <a:t>Kompetenzprinzip</a:t>
            </a:r>
          </a:p>
          <a:p>
            <a:pPr marL="625475" lvl="1" indent="-176213" algn="just" eaLnBrk="1" hangingPunct="1">
              <a:lnSpc>
                <a:spcPct val="80000"/>
              </a:lnSpc>
              <a:buFont typeface="Arial" panose="020B0604020202020204" pitchFamily="34" charset="0"/>
              <a:buChar char="•"/>
              <a:tabLst>
                <a:tab pos="625475" algn="l"/>
              </a:tabLst>
            </a:pPr>
            <a:endParaRPr lang="de-DE" altLang="de-DE" sz="1900" dirty="0">
              <a:latin typeface="+mj-lt"/>
            </a:endParaRPr>
          </a:p>
          <a:p>
            <a:pPr marL="449262" lvl="1" algn="just" eaLnBrk="1" hangingPunct="1">
              <a:lnSpc>
                <a:spcPct val="80000"/>
              </a:lnSpc>
              <a:tabLst>
                <a:tab pos="625475" algn="l"/>
              </a:tabLst>
            </a:pPr>
            <a:r>
              <a:rPr lang="de-DE" altLang="de-DE" sz="1900" dirty="0">
                <a:latin typeface="+mj-lt"/>
              </a:rPr>
              <a:t>Für Vereine </a:t>
            </a:r>
            <a:r>
              <a:rPr lang="de-DE" altLang="de-DE" sz="1900" u="sng" dirty="0">
                <a:latin typeface="+mj-lt"/>
              </a:rPr>
              <a:t>ohne Rechtspersönlichkeit</a:t>
            </a:r>
          </a:p>
          <a:p>
            <a:pPr marL="625475" lvl="1" indent="-176213" algn="just" eaLnBrk="1" hangingPunct="1">
              <a:lnSpc>
                <a:spcPct val="80000"/>
              </a:lnSpc>
              <a:buFont typeface="Arial" panose="020B0604020202020204" pitchFamily="34" charset="0"/>
              <a:buChar char="•"/>
              <a:tabLst>
                <a:tab pos="625475" algn="l"/>
              </a:tabLst>
            </a:pPr>
            <a:r>
              <a:rPr lang="de-DE" altLang="de-DE" sz="1900" dirty="0">
                <a:latin typeface="+mj-lt"/>
              </a:rPr>
              <a:t>Ab 60.000 Euro bis 300.000 Euro Einnahmen: Erstellung Abschlussrechnung nach </a:t>
            </a:r>
            <a:r>
              <a:rPr lang="de-DE" altLang="de-DE" sz="1900" b="1" dirty="0">
                <a:latin typeface="+mj-lt"/>
              </a:rPr>
              <a:t>Kassaprinzip</a:t>
            </a:r>
          </a:p>
          <a:p>
            <a:pPr marL="625475" lvl="1" indent="-176213" algn="just" eaLnBrk="1" hangingPunct="1">
              <a:lnSpc>
                <a:spcPct val="80000"/>
              </a:lnSpc>
              <a:buFont typeface="Arial" panose="020B0604020202020204" pitchFamily="34" charset="0"/>
              <a:buChar char="•"/>
              <a:tabLst>
                <a:tab pos="625475" algn="l"/>
              </a:tabLst>
            </a:pPr>
            <a:endParaRPr lang="de-DE" altLang="de-DE" sz="1900" b="1" dirty="0">
              <a:latin typeface="+mj-lt"/>
            </a:endParaRPr>
          </a:p>
          <a:p>
            <a:pPr marL="625475" lvl="1" indent="-176213" algn="just" eaLnBrk="1" hangingPunct="1">
              <a:lnSpc>
                <a:spcPct val="80000"/>
              </a:lnSpc>
              <a:buFont typeface="Arial" panose="020B0604020202020204" pitchFamily="34" charset="0"/>
              <a:buChar char="•"/>
              <a:tabLst>
                <a:tab pos="625475" algn="l"/>
              </a:tabLst>
            </a:pPr>
            <a:r>
              <a:rPr lang="de-DE" altLang="de-DE" sz="1900" dirty="0">
                <a:latin typeface="+mj-lt"/>
              </a:rPr>
              <a:t>Ab 300.000 Euro Einnahmen: Erstellung Abschlussrechnung nach </a:t>
            </a:r>
            <a:r>
              <a:rPr lang="de-DE" altLang="de-DE" sz="1900" b="1" dirty="0">
                <a:latin typeface="+mj-lt"/>
              </a:rPr>
              <a:t>Kompetenzprinzip</a:t>
            </a:r>
          </a:p>
          <a:p>
            <a:pPr algn="just" eaLnBrk="1" hangingPunct="1">
              <a:lnSpc>
                <a:spcPct val="80000"/>
              </a:lnSpc>
              <a:buFont typeface="Arial" panose="020B0604020202020204" pitchFamily="34" charset="0"/>
              <a:buChar char="•"/>
            </a:pPr>
            <a:endParaRPr lang="de-DE" altLang="de-DE" sz="1900" dirty="0">
              <a:latin typeface="+mj-lt"/>
            </a:endParaRPr>
          </a:p>
          <a:p>
            <a:pPr marL="442913" lvl="1" indent="-342900" algn="just" eaLnBrk="1" hangingPunct="1">
              <a:lnSpc>
                <a:spcPct val="80000"/>
              </a:lnSpc>
              <a:buFont typeface="Arial" panose="020B0604020202020204" pitchFamily="34" charset="0"/>
              <a:buChar char="•"/>
            </a:pPr>
            <a:r>
              <a:rPr lang="de-DE" altLang="de-DE" sz="1900" b="1" u="sng" dirty="0">
                <a:latin typeface="+mj-lt"/>
              </a:rPr>
              <a:t>Modalitäten für Vereine </a:t>
            </a:r>
            <a:r>
              <a:rPr lang="de-DE" altLang="de-DE" sz="1900" b="1" u="sng" dirty="0" err="1">
                <a:latin typeface="+mj-lt"/>
              </a:rPr>
              <a:t>ausserhalb</a:t>
            </a:r>
            <a:r>
              <a:rPr lang="de-DE" altLang="de-DE" sz="1900" b="1" u="sng" dirty="0">
                <a:latin typeface="+mj-lt"/>
              </a:rPr>
              <a:t> des Dritten Sektors</a:t>
            </a:r>
          </a:p>
          <a:p>
            <a:pPr marL="631825" lvl="1" indent="-188913" algn="just" eaLnBrk="1" hangingPunct="1">
              <a:buFont typeface="Arial" panose="020B0604020202020204" pitchFamily="34" charset="0"/>
              <a:buChar char="•"/>
            </a:pPr>
            <a:r>
              <a:rPr lang="de-DE" altLang="de-DE" sz="1900" dirty="0">
                <a:latin typeface="+mj-lt"/>
              </a:rPr>
              <a:t>Keine spezielle Form</a:t>
            </a:r>
          </a:p>
          <a:p>
            <a:pPr eaLnBrk="1" hangingPunct="1">
              <a:lnSpc>
                <a:spcPct val="80000"/>
              </a:lnSpc>
            </a:pPr>
            <a:endParaRPr lang="de-DE" altLang="de-DE" sz="2000" dirty="0">
              <a:latin typeface="+mj-lt"/>
            </a:endParaRPr>
          </a:p>
          <a:p>
            <a:pPr eaLnBrk="1" hangingPunct="1">
              <a:lnSpc>
                <a:spcPct val="80000"/>
              </a:lnSpc>
            </a:pPr>
            <a:endParaRPr lang="de-DE" altLang="de-DE" sz="2000" dirty="0">
              <a:latin typeface="+mj-lt"/>
            </a:endParaRPr>
          </a:p>
          <a:p>
            <a:pPr marL="0" lvl="1" algn="just" eaLnBrk="1" hangingPunct="1"/>
            <a:endParaRPr lang="de-DE" altLang="de-DE" sz="2000" dirty="0">
              <a:latin typeface="+mj-lt"/>
            </a:endParaRPr>
          </a:p>
          <a:p>
            <a:pPr marL="0" lvl="1" algn="just" eaLnBrk="1" hangingPunct="1"/>
            <a:endParaRPr lang="de-DE" altLang="de-DE" sz="2000" dirty="0">
              <a:latin typeface="+mj-lt"/>
            </a:endParaRPr>
          </a:p>
        </p:txBody>
      </p:sp>
      <p:pic>
        <p:nvPicPr>
          <p:cNvPr id="2" name="Grafik 1">
            <a:extLst>
              <a:ext uri="{FF2B5EF4-FFF2-40B4-BE49-F238E27FC236}">
                <a16:creationId xmlns:a16="http://schemas.microsoft.com/office/drawing/2014/main" id="{FCB270C8-0C74-8D02-5FDA-AEE9B770F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2653177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6. Jahresabschlussrechnung</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Allgemein</a:t>
            </a:r>
          </a:p>
        </p:txBody>
      </p:sp>
      <p:sp>
        <p:nvSpPr>
          <p:cNvPr id="8601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11E5D0EA-D3DD-427F-A3D4-B580C3FEA722}" type="slidenum">
              <a:rPr lang="de-DE" altLang="de-DE" sz="1200" smtClean="0">
                <a:solidFill>
                  <a:srgbClr val="D9D9D9"/>
                </a:solidFill>
                <a:latin typeface="+mj-lt"/>
              </a:rPr>
              <a:pPr>
                <a:spcBef>
                  <a:spcPct val="0"/>
                </a:spcBef>
                <a:buFontTx/>
                <a:buNone/>
              </a:pPr>
              <a:t>37</a:t>
            </a:fld>
            <a:endParaRPr lang="de-DE" altLang="de-DE" sz="1200">
              <a:solidFill>
                <a:srgbClr val="D9D9D9"/>
              </a:solidFill>
              <a:latin typeface="+mj-lt"/>
            </a:endParaRPr>
          </a:p>
        </p:txBody>
      </p:sp>
      <p:sp>
        <p:nvSpPr>
          <p:cNvPr id="86020"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86021" name="Text Box 6"/>
          <p:cNvSpPr txBox="1">
            <a:spLocks noChangeArrowheads="1"/>
          </p:cNvSpPr>
          <p:nvPr/>
        </p:nvSpPr>
        <p:spPr bwMode="auto">
          <a:xfrm>
            <a:off x="549275" y="1412875"/>
            <a:ext cx="8278813"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80000"/>
              </a:lnSpc>
              <a:buFont typeface="Arial" panose="020B0604020202020204" pitchFamily="34" charset="0"/>
              <a:buChar char="•"/>
            </a:pPr>
            <a:r>
              <a:rPr lang="de-DE" altLang="de-DE" sz="1900" dirty="0">
                <a:latin typeface="+mj-lt"/>
              </a:rPr>
              <a:t>Eigene Modelle gemäß Ministerialdekret vom 05. März 2020</a:t>
            </a:r>
          </a:p>
          <a:p>
            <a:pPr marL="625475" lvl="1" indent="-176213" algn="just" eaLnBrk="1" hangingPunct="1">
              <a:lnSpc>
                <a:spcPct val="80000"/>
              </a:lnSpc>
              <a:buFont typeface="Arial" panose="020B0604020202020204" pitchFamily="34" charset="0"/>
              <a:buChar char="•"/>
              <a:tabLst>
                <a:tab pos="625475" algn="l"/>
              </a:tabLst>
            </a:pPr>
            <a:r>
              <a:rPr lang="de-DE" altLang="de-DE" sz="1900" dirty="0">
                <a:latin typeface="+mj-lt"/>
              </a:rPr>
              <a:t>Mod. A: Vermögensübersicht nach Kompetenzprinzip</a:t>
            </a:r>
          </a:p>
          <a:p>
            <a:pPr marL="625475" lvl="1" indent="-176213" algn="just" eaLnBrk="1" hangingPunct="1">
              <a:lnSpc>
                <a:spcPct val="80000"/>
              </a:lnSpc>
              <a:buFont typeface="Arial" panose="020B0604020202020204" pitchFamily="34" charset="0"/>
              <a:buChar char="•"/>
              <a:tabLst>
                <a:tab pos="625475" algn="l"/>
              </a:tabLst>
            </a:pPr>
            <a:r>
              <a:rPr lang="de-DE" altLang="de-DE" sz="1900" dirty="0">
                <a:latin typeface="+mj-lt"/>
              </a:rPr>
              <a:t>Mod. B: G&amp;V nach Kompetenzprinzip</a:t>
            </a:r>
          </a:p>
          <a:p>
            <a:pPr marL="625475" lvl="1" indent="-176213" algn="just" eaLnBrk="1" hangingPunct="1">
              <a:lnSpc>
                <a:spcPct val="80000"/>
              </a:lnSpc>
              <a:buFont typeface="Arial" panose="020B0604020202020204" pitchFamily="34" charset="0"/>
              <a:buChar char="•"/>
              <a:tabLst>
                <a:tab pos="625475" algn="l"/>
              </a:tabLst>
            </a:pPr>
            <a:r>
              <a:rPr lang="de-DE" altLang="de-DE" sz="1900" dirty="0">
                <a:latin typeface="+mj-lt"/>
              </a:rPr>
              <a:t>Mod. C: Missionsbericht nach Kompetenzprinzip</a:t>
            </a:r>
          </a:p>
          <a:p>
            <a:pPr marL="625475" lvl="1" indent="-176213" algn="just" eaLnBrk="1" hangingPunct="1">
              <a:lnSpc>
                <a:spcPct val="80000"/>
              </a:lnSpc>
              <a:buFont typeface="Arial" panose="020B0604020202020204" pitchFamily="34" charset="0"/>
              <a:buChar char="•"/>
              <a:tabLst>
                <a:tab pos="625475" algn="l"/>
              </a:tabLst>
            </a:pPr>
            <a:r>
              <a:rPr lang="de-DE" altLang="de-DE" sz="1900" dirty="0">
                <a:latin typeface="+mj-lt"/>
              </a:rPr>
              <a:t>Mod. D: G&amp;V nach Kassabericht</a:t>
            </a:r>
          </a:p>
          <a:p>
            <a:pPr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r>
              <a:rPr lang="de-DE" altLang="de-DE" sz="2000" dirty="0">
                <a:latin typeface="+mj-lt"/>
              </a:rPr>
              <a:t>Hinterlegung der Bilanz innerhalb 30. des Folgejahres im RUNTS;</a:t>
            </a:r>
          </a:p>
          <a:p>
            <a:pPr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r>
              <a:rPr lang="de-DE" altLang="de-DE" sz="2000" dirty="0">
                <a:latin typeface="+mj-lt"/>
              </a:rPr>
              <a:t>Wichtig ist die Unterteilung in: </a:t>
            </a:r>
          </a:p>
          <a:p>
            <a:pPr marL="625475" lvl="1" indent="-176213" algn="just" eaLnBrk="1" hangingPunct="1">
              <a:lnSpc>
                <a:spcPct val="80000"/>
              </a:lnSpc>
              <a:buFont typeface="Arial" panose="020B0604020202020204" pitchFamily="34" charset="0"/>
              <a:buChar char="•"/>
              <a:tabLst>
                <a:tab pos="625475" algn="l"/>
              </a:tabLst>
            </a:pPr>
            <a:r>
              <a:rPr lang="de-DE" altLang="de-DE" sz="2000" dirty="0">
                <a:latin typeface="+mj-lt"/>
              </a:rPr>
              <a:t>A - Tätigkeit von allgemeinem Interesse -&gt; institutionell</a:t>
            </a:r>
          </a:p>
          <a:p>
            <a:pPr marL="625475" lvl="1" indent="-176213" algn="just" eaLnBrk="1" hangingPunct="1">
              <a:lnSpc>
                <a:spcPct val="80000"/>
              </a:lnSpc>
              <a:buFont typeface="Arial" panose="020B0604020202020204" pitchFamily="34" charset="0"/>
              <a:buChar char="•"/>
              <a:tabLst>
                <a:tab pos="625475" algn="l"/>
              </a:tabLst>
            </a:pPr>
            <a:r>
              <a:rPr lang="de-DE" altLang="de-DE" sz="2000" dirty="0">
                <a:latin typeface="+mj-lt"/>
              </a:rPr>
              <a:t>B - Weitere Tätigkeiten -&gt; gewerblich</a:t>
            </a:r>
          </a:p>
          <a:p>
            <a:pPr marL="625475" lvl="1" indent="-176213" algn="just" eaLnBrk="1" hangingPunct="1">
              <a:lnSpc>
                <a:spcPct val="80000"/>
              </a:lnSpc>
              <a:buFont typeface="Arial" panose="020B0604020202020204" pitchFamily="34" charset="0"/>
              <a:buChar char="•"/>
              <a:tabLst>
                <a:tab pos="625475" algn="l"/>
              </a:tabLst>
            </a:pPr>
            <a:r>
              <a:rPr lang="de-DE" altLang="de-DE" sz="2000" dirty="0">
                <a:latin typeface="+mj-lt"/>
              </a:rPr>
              <a:t>C - Fundraising -&gt; Spendensammlungen</a:t>
            </a:r>
          </a:p>
          <a:p>
            <a:pPr marL="625475" lvl="1" indent="-176213" algn="just" eaLnBrk="1" hangingPunct="1">
              <a:lnSpc>
                <a:spcPct val="80000"/>
              </a:lnSpc>
              <a:buFont typeface="Arial" panose="020B0604020202020204" pitchFamily="34" charset="0"/>
              <a:buChar char="•"/>
              <a:tabLst>
                <a:tab pos="625475" algn="l"/>
              </a:tabLst>
            </a:pPr>
            <a:r>
              <a:rPr lang="de-DE" altLang="de-DE" sz="2000" dirty="0">
                <a:latin typeface="+mj-lt"/>
              </a:rPr>
              <a:t>D - Finanz- und Anlagetätigkeiten</a:t>
            </a:r>
          </a:p>
          <a:p>
            <a:pPr marL="625475" lvl="1" indent="-176213" algn="just" eaLnBrk="1" hangingPunct="1">
              <a:lnSpc>
                <a:spcPct val="80000"/>
              </a:lnSpc>
              <a:buFont typeface="Arial" panose="020B0604020202020204" pitchFamily="34" charset="0"/>
              <a:buChar char="•"/>
              <a:tabLst>
                <a:tab pos="625475" algn="l"/>
              </a:tabLst>
            </a:pPr>
            <a:r>
              <a:rPr lang="de-DE" altLang="de-DE" sz="2000" dirty="0">
                <a:latin typeface="+mj-lt"/>
              </a:rPr>
              <a:t>E - Zusätzliche Tätigkeiten</a:t>
            </a:r>
          </a:p>
          <a:p>
            <a:pPr marL="625475" lvl="1" indent="-176213" algn="just" eaLnBrk="1" hangingPunct="1">
              <a:lnSpc>
                <a:spcPct val="80000"/>
              </a:lnSpc>
              <a:buFont typeface="Arial" panose="020B0604020202020204" pitchFamily="34" charset="0"/>
              <a:buChar char="•"/>
              <a:tabLst>
                <a:tab pos="625475" algn="l"/>
              </a:tabLst>
            </a:pPr>
            <a:r>
              <a:rPr lang="de-DE" altLang="de-DE" sz="2000" dirty="0">
                <a:latin typeface="+mj-lt"/>
              </a:rPr>
              <a:t>F - Investitionen</a:t>
            </a:r>
          </a:p>
          <a:p>
            <a:pPr lvl="1"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endParaRPr lang="de-DE" altLang="de-DE" sz="2000" dirty="0">
              <a:latin typeface="+mj-lt"/>
            </a:endParaRPr>
          </a:p>
          <a:p>
            <a:pPr eaLnBrk="1" hangingPunct="1">
              <a:lnSpc>
                <a:spcPct val="80000"/>
              </a:lnSpc>
            </a:pPr>
            <a:endParaRPr lang="de-DE" altLang="de-DE" sz="2000" dirty="0">
              <a:latin typeface="+mj-lt"/>
            </a:endParaRPr>
          </a:p>
          <a:p>
            <a:pPr eaLnBrk="1" hangingPunct="1">
              <a:lnSpc>
                <a:spcPct val="80000"/>
              </a:lnSpc>
            </a:pPr>
            <a:endParaRPr lang="de-DE" altLang="de-DE" sz="2000" dirty="0">
              <a:latin typeface="+mj-lt"/>
            </a:endParaRPr>
          </a:p>
          <a:p>
            <a:pPr marL="0" lvl="1" algn="just" eaLnBrk="1" hangingPunct="1"/>
            <a:endParaRPr lang="de-DE" altLang="de-DE" sz="2000" dirty="0">
              <a:latin typeface="+mj-lt"/>
            </a:endParaRPr>
          </a:p>
          <a:p>
            <a:pPr marL="0" lvl="1" algn="just" eaLnBrk="1" hangingPunct="1"/>
            <a:endParaRPr lang="de-DE" altLang="de-DE" sz="2000" dirty="0">
              <a:latin typeface="+mj-lt"/>
            </a:endParaRPr>
          </a:p>
        </p:txBody>
      </p:sp>
      <p:pic>
        <p:nvPicPr>
          <p:cNvPr id="2" name="Grafik 1">
            <a:extLst>
              <a:ext uri="{FF2B5EF4-FFF2-40B4-BE49-F238E27FC236}">
                <a16:creationId xmlns:a16="http://schemas.microsoft.com/office/drawing/2014/main" id="{F4CFA883-0D0D-C387-A2A9-5BF1159D00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2225801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3F4A1-97AA-BF69-D405-D2BE7970C151}"/>
            </a:ext>
          </a:extLst>
        </p:cNvPr>
        <p:cNvGrpSpPr/>
        <p:nvPr/>
      </p:nvGrpSpPr>
      <p:grpSpPr>
        <a:xfrm>
          <a:off x="0" y="0"/>
          <a:ext cx="0" cy="0"/>
          <a:chOff x="0" y="0"/>
          <a:chExt cx="0" cy="0"/>
        </a:xfrm>
      </p:grpSpPr>
      <p:sp>
        <p:nvSpPr>
          <p:cNvPr id="86018" name="Textplatzhalter 2">
            <a:extLst>
              <a:ext uri="{FF2B5EF4-FFF2-40B4-BE49-F238E27FC236}">
                <a16:creationId xmlns:a16="http://schemas.microsoft.com/office/drawing/2014/main" id="{87CF9521-48C3-87F8-4E4D-D3AD9C68396E}"/>
              </a:ext>
            </a:extLst>
          </p:cNvPr>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6. Jahresabschlussrechnung</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Allgemein</a:t>
            </a:r>
          </a:p>
        </p:txBody>
      </p:sp>
      <p:sp>
        <p:nvSpPr>
          <p:cNvPr id="86019" name="Foliennummernplatzhalter 3">
            <a:extLst>
              <a:ext uri="{FF2B5EF4-FFF2-40B4-BE49-F238E27FC236}">
                <a16:creationId xmlns:a16="http://schemas.microsoft.com/office/drawing/2014/main" id="{55E85673-1DA1-2E4D-C9E1-4E04A9C0F3BA}"/>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11E5D0EA-D3DD-427F-A3D4-B580C3FEA722}" type="slidenum">
              <a:rPr lang="de-DE" altLang="de-DE" sz="1200" smtClean="0">
                <a:solidFill>
                  <a:srgbClr val="D9D9D9"/>
                </a:solidFill>
                <a:latin typeface="+mj-lt"/>
              </a:rPr>
              <a:pPr>
                <a:spcBef>
                  <a:spcPct val="0"/>
                </a:spcBef>
                <a:buFontTx/>
                <a:buNone/>
              </a:pPr>
              <a:t>38</a:t>
            </a:fld>
            <a:endParaRPr lang="de-DE" altLang="de-DE" sz="1200">
              <a:solidFill>
                <a:srgbClr val="D9D9D9"/>
              </a:solidFill>
              <a:latin typeface="+mj-lt"/>
            </a:endParaRPr>
          </a:p>
        </p:txBody>
      </p:sp>
      <p:sp>
        <p:nvSpPr>
          <p:cNvPr id="86020" name="Text Box 6">
            <a:extLst>
              <a:ext uri="{FF2B5EF4-FFF2-40B4-BE49-F238E27FC236}">
                <a16:creationId xmlns:a16="http://schemas.microsoft.com/office/drawing/2014/main" id="{2B77029B-BBD2-3FDC-CB67-92B22EEAA24B}"/>
              </a:ext>
            </a:extLst>
          </p:cNvPr>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86021" name="Text Box 6">
            <a:extLst>
              <a:ext uri="{FF2B5EF4-FFF2-40B4-BE49-F238E27FC236}">
                <a16:creationId xmlns:a16="http://schemas.microsoft.com/office/drawing/2014/main" id="{59089C66-B57E-2163-5406-CD21B25CE3DA}"/>
              </a:ext>
            </a:extLst>
          </p:cNvPr>
          <p:cNvSpPr txBox="1">
            <a:spLocks noChangeArrowheads="1"/>
          </p:cNvSpPr>
          <p:nvPr/>
        </p:nvSpPr>
        <p:spPr bwMode="auto">
          <a:xfrm>
            <a:off x="549275" y="1412875"/>
            <a:ext cx="8278813" cy="486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80000"/>
              </a:lnSpc>
              <a:buFont typeface="Arial" panose="020B0604020202020204" pitchFamily="34" charset="0"/>
              <a:buChar char="•"/>
            </a:pPr>
            <a:r>
              <a:rPr lang="de-DE" altLang="de-DE" sz="1900" b="1" dirty="0">
                <a:latin typeface="+mj-lt"/>
              </a:rPr>
              <a:t>Kontrolle der Jahresabschlussrechnung – Überlegungen</a:t>
            </a:r>
          </a:p>
          <a:p>
            <a:pPr marL="0" indent="0" algn="just" eaLnBrk="1" hangingPunct="1">
              <a:lnSpc>
                <a:spcPct val="80000"/>
              </a:lnSpc>
            </a:pPr>
            <a:r>
              <a:rPr lang="de-DE" altLang="de-DE" sz="1900" dirty="0">
                <a:latin typeface="+mj-lt"/>
              </a:rPr>
              <a:t>	-&gt; Erinnerung an die steuerlichen Bestimmungen und Test der Gewerblichkeit</a:t>
            </a:r>
          </a:p>
          <a:p>
            <a:pPr marL="0" indent="0" algn="just" eaLnBrk="1" hangingPunct="1">
              <a:lnSpc>
                <a:spcPct val="80000"/>
              </a:lnSpc>
            </a:pPr>
            <a:endParaRPr lang="de-DE" altLang="de-DE" sz="2000" dirty="0">
              <a:latin typeface="+mj-lt"/>
            </a:endParaRPr>
          </a:p>
          <a:p>
            <a:pPr algn="just" eaLnBrk="1" hangingPunct="1">
              <a:lnSpc>
                <a:spcPct val="80000"/>
              </a:lnSpc>
              <a:buFont typeface="Arial" panose="020B0604020202020204" pitchFamily="34" charset="0"/>
              <a:buChar char="•"/>
            </a:pPr>
            <a:r>
              <a:rPr lang="de-DE" altLang="de-DE" sz="2000" b="1" u="sng" dirty="0">
                <a:latin typeface="+mj-lt"/>
              </a:rPr>
              <a:t>Wichtig: </a:t>
            </a:r>
          </a:p>
          <a:p>
            <a:pPr marL="625475" lvl="1" indent="-266700" algn="just" eaLnBrk="1" hangingPunct="1">
              <a:lnSpc>
                <a:spcPct val="80000"/>
              </a:lnSpc>
              <a:buFont typeface="Arial" panose="020B0604020202020204" pitchFamily="34" charset="0"/>
              <a:buChar char="•"/>
            </a:pPr>
            <a:r>
              <a:rPr lang="de-DE" altLang="de-DE" sz="2000" dirty="0">
                <a:latin typeface="+mj-lt"/>
              </a:rPr>
              <a:t>Ergebnis der Tätigkeiten von allgemeinem Interesse sollte ausgeglichen oder negativ sein; </a:t>
            </a:r>
          </a:p>
          <a:p>
            <a:pPr marL="625475" lvl="1" indent="-266700" algn="just" eaLnBrk="1" hangingPunct="1">
              <a:lnSpc>
                <a:spcPct val="80000"/>
              </a:lnSpc>
              <a:buFont typeface="Arial" panose="020B0604020202020204" pitchFamily="34" charset="0"/>
              <a:buChar char="•"/>
            </a:pPr>
            <a:r>
              <a:rPr lang="de-DE" altLang="de-DE" sz="2000" dirty="0">
                <a:latin typeface="+mj-lt"/>
              </a:rPr>
              <a:t>Andere Tätigkeiten dürfen die Limits nicht überschreiten (30% Einnahmen bzw. 66% Gesamtkosten);</a:t>
            </a:r>
          </a:p>
          <a:p>
            <a:pPr marL="625475" lvl="1" indent="-266700" algn="just" eaLnBrk="1" hangingPunct="1">
              <a:lnSpc>
                <a:spcPct val="80000"/>
              </a:lnSpc>
              <a:buFont typeface="Arial" panose="020B0604020202020204" pitchFamily="34" charset="0"/>
              <a:buChar char="•"/>
            </a:pPr>
            <a:r>
              <a:rPr lang="de-DE" altLang="de-DE" sz="2000" dirty="0">
                <a:latin typeface="+mj-lt"/>
              </a:rPr>
              <a:t>Sponsoring sollte im Abschnitt B) erfasst sein;</a:t>
            </a:r>
          </a:p>
          <a:p>
            <a:pPr marL="625475" lvl="1" indent="-266700" algn="just" eaLnBrk="1" hangingPunct="1">
              <a:lnSpc>
                <a:spcPct val="80000"/>
              </a:lnSpc>
              <a:buFont typeface="Arial" panose="020B0604020202020204" pitchFamily="34" charset="0"/>
              <a:buChar char="•"/>
            </a:pPr>
            <a:r>
              <a:rPr lang="de-DE" altLang="de-DE" sz="2000" dirty="0">
                <a:latin typeface="+mj-lt"/>
              </a:rPr>
              <a:t>Fundraising-Tätigkeiten (Einnahmen und Ausgaben) sollten im Abschnitt C) erfasst sein;</a:t>
            </a:r>
          </a:p>
          <a:p>
            <a:pPr marL="625475" lvl="1" indent="-266700" algn="just" eaLnBrk="1" hangingPunct="1">
              <a:lnSpc>
                <a:spcPct val="80000"/>
              </a:lnSpc>
              <a:buFont typeface="Arial" panose="020B0604020202020204" pitchFamily="34" charset="0"/>
              <a:buChar char="•"/>
            </a:pPr>
            <a:r>
              <a:rPr lang="de-DE" altLang="de-DE" sz="2000" dirty="0">
                <a:latin typeface="+mj-lt"/>
              </a:rPr>
              <a:t>Investitionen und Beiträge/Finanzierungen dazu sollten im Abschnitt F) erfasst sein;</a:t>
            </a:r>
          </a:p>
          <a:p>
            <a:pPr marL="625475" lvl="1" indent="-266700"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endParaRPr lang="de-DE" altLang="de-DE" sz="2000" dirty="0">
              <a:latin typeface="+mj-lt"/>
            </a:endParaRPr>
          </a:p>
          <a:p>
            <a:pPr eaLnBrk="1" hangingPunct="1">
              <a:lnSpc>
                <a:spcPct val="80000"/>
              </a:lnSpc>
            </a:pPr>
            <a:endParaRPr lang="de-DE" altLang="de-DE" sz="2000" dirty="0">
              <a:latin typeface="+mj-lt"/>
            </a:endParaRPr>
          </a:p>
          <a:p>
            <a:pPr eaLnBrk="1" hangingPunct="1">
              <a:lnSpc>
                <a:spcPct val="80000"/>
              </a:lnSpc>
            </a:pPr>
            <a:endParaRPr lang="de-DE" altLang="de-DE" sz="2000" dirty="0">
              <a:latin typeface="+mj-lt"/>
            </a:endParaRPr>
          </a:p>
          <a:p>
            <a:pPr marL="0" lvl="1" algn="just" eaLnBrk="1" hangingPunct="1"/>
            <a:endParaRPr lang="de-DE" altLang="de-DE" sz="2000" dirty="0">
              <a:latin typeface="+mj-lt"/>
            </a:endParaRPr>
          </a:p>
          <a:p>
            <a:pPr marL="0" lvl="1" algn="just" eaLnBrk="1" hangingPunct="1"/>
            <a:endParaRPr lang="de-DE" altLang="de-DE" sz="2000" dirty="0">
              <a:latin typeface="+mj-lt"/>
            </a:endParaRPr>
          </a:p>
        </p:txBody>
      </p:sp>
      <p:pic>
        <p:nvPicPr>
          <p:cNvPr id="2" name="Grafik 1">
            <a:extLst>
              <a:ext uri="{FF2B5EF4-FFF2-40B4-BE49-F238E27FC236}">
                <a16:creationId xmlns:a16="http://schemas.microsoft.com/office/drawing/2014/main" id="{5300806C-8005-7F4E-382F-CE8456E00C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189995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66FE5-C8AE-F035-8555-A176B0ADDA09}"/>
            </a:ext>
          </a:extLst>
        </p:cNvPr>
        <p:cNvGrpSpPr/>
        <p:nvPr/>
      </p:nvGrpSpPr>
      <p:grpSpPr>
        <a:xfrm>
          <a:off x="0" y="0"/>
          <a:ext cx="0" cy="0"/>
          <a:chOff x="0" y="0"/>
          <a:chExt cx="0" cy="0"/>
        </a:xfrm>
      </p:grpSpPr>
      <p:sp>
        <p:nvSpPr>
          <p:cNvPr id="86018" name="Textplatzhalter 2">
            <a:extLst>
              <a:ext uri="{FF2B5EF4-FFF2-40B4-BE49-F238E27FC236}">
                <a16:creationId xmlns:a16="http://schemas.microsoft.com/office/drawing/2014/main" id="{E6495861-A0F3-1A5F-4CA6-04342EFF4AF0}"/>
              </a:ext>
            </a:extLst>
          </p:cNvPr>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6. Jahresabschlussrechnung</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Allgemein</a:t>
            </a:r>
          </a:p>
        </p:txBody>
      </p:sp>
      <p:sp>
        <p:nvSpPr>
          <p:cNvPr id="86019" name="Foliennummernplatzhalter 3">
            <a:extLst>
              <a:ext uri="{FF2B5EF4-FFF2-40B4-BE49-F238E27FC236}">
                <a16:creationId xmlns:a16="http://schemas.microsoft.com/office/drawing/2014/main" id="{501447B6-CBF6-D6B7-6720-BD23A9B48C32}"/>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11E5D0EA-D3DD-427F-A3D4-B580C3FEA722}" type="slidenum">
              <a:rPr lang="de-DE" altLang="de-DE" sz="1200" smtClean="0">
                <a:solidFill>
                  <a:srgbClr val="D9D9D9"/>
                </a:solidFill>
                <a:latin typeface="+mj-lt"/>
              </a:rPr>
              <a:pPr>
                <a:spcBef>
                  <a:spcPct val="0"/>
                </a:spcBef>
                <a:buFontTx/>
                <a:buNone/>
              </a:pPr>
              <a:t>39</a:t>
            </a:fld>
            <a:endParaRPr lang="de-DE" altLang="de-DE" sz="1200">
              <a:solidFill>
                <a:srgbClr val="D9D9D9"/>
              </a:solidFill>
              <a:latin typeface="+mj-lt"/>
            </a:endParaRPr>
          </a:p>
        </p:txBody>
      </p:sp>
      <p:sp>
        <p:nvSpPr>
          <p:cNvPr id="86020" name="Text Box 6">
            <a:extLst>
              <a:ext uri="{FF2B5EF4-FFF2-40B4-BE49-F238E27FC236}">
                <a16:creationId xmlns:a16="http://schemas.microsoft.com/office/drawing/2014/main" id="{91846A9B-69FC-3BFA-9AC7-F08F50E05062}"/>
              </a:ext>
            </a:extLst>
          </p:cNvPr>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86021" name="Text Box 6">
            <a:extLst>
              <a:ext uri="{FF2B5EF4-FFF2-40B4-BE49-F238E27FC236}">
                <a16:creationId xmlns:a16="http://schemas.microsoft.com/office/drawing/2014/main" id="{EC9F3F4A-AF37-2624-1D8F-2F1C074A451C}"/>
              </a:ext>
            </a:extLst>
          </p:cNvPr>
          <p:cNvSpPr txBox="1">
            <a:spLocks noChangeArrowheads="1"/>
          </p:cNvSpPr>
          <p:nvPr/>
        </p:nvSpPr>
        <p:spPr bwMode="auto">
          <a:xfrm>
            <a:off x="549275" y="1412875"/>
            <a:ext cx="8278813" cy="630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lvl="1" indent="-350838" algn="just" eaLnBrk="1" hangingPunct="1">
              <a:lnSpc>
                <a:spcPct val="80000"/>
              </a:lnSpc>
              <a:buFont typeface="Arial" panose="020B0604020202020204" pitchFamily="34" charset="0"/>
              <a:buChar char="•"/>
            </a:pPr>
            <a:r>
              <a:rPr lang="de-DE" altLang="de-DE" sz="2000" dirty="0">
                <a:latin typeface="+mj-lt"/>
              </a:rPr>
              <a:t>Wie werden die wichtigsten Einnahmen unterteilt?</a:t>
            </a:r>
          </a:p>
          <a:p>
            <a:pPr marL="800100" lvl="2" indent="-350838" algn="just" eaLnBrk="1" hangingPunct="1">
              <a:lnSpc>
                <a:spcPct val="80000"/>
              </a:lnSpc>
              <a:buFont typeface="Arial" panose="020B0604020202020204" pitchFamily="34" charset="0"/>
              <a:buChar char="•"/>
            </a:pPr>
            <a:r>
              <a:rPr lang="de-DE" altLang="de-DE" sz="2000" dirty="0">
                <a:latin typeface="+mj-lt"/>
              </a:rPr>
              <a:t>Mitgliedsbeiträge – A.1</a:t>
            </a:r>
          </a:p>
          <a:p>
            <a:pPr marL="800100" lvl="2" indent="-350838" algn="just" eaLnBrk="1" hangingPunct="1">
              <a:lnSpc>
                <a:spcPct val="80000"/>
              </a:lnSpc>
              <a:buFont typeface="Arial" panose="020B0604020202020204" pitchFamily="34" charset="0"/>
              <a:buChar char="•"/>
            </a:pPr>
            <a:r>
              <a:rPr lang="de-DE" altLang="de-DE" sz="2000" dirty="0">
                <a:latin typeface="+mj-lt"/>
              </a:rPr>
              <a:t>Unkostenbeiträge von Mitgliedern – A.3</a:t>
            </a:r>
          </a:p>
          <a:p>
            <a:pPr marL="800100" lvl="2" indent="-350838" algn="just" eaLnBrk="1" hangingPunct="1">
              <a:lnSpc>
                <a:spcPct val="80000"/>
              </a:lnSpc>
              <a:buFont typeface="Arial" panose="020B0604020202020204" pitchFamily="34" charset="0"/>
              <a:buChar char="•"/>
            </a:pPr>
            <a:r>
              <a:rPr lang="de-DE" altLang="de-DE" sz="2000" dirty="0">
                <a:latin typeface="+mj-lt"/>
              </a:rPr>
              <a:t>Unkostenbeiträge von Nicht-Mitgliedern – A.7</a:t>
            </a:r>
          </a:p>
          <a:p>
            <a:pPr marL="800100" lvl="2" indent="-350838" algn="just" eaLnBrk="1" hangingPunct="1">
              <a:lnSpc>
                <a:spcPct val="80000"/>
              </a:lnSpc>
              <a:buFont typeface="Arial" panose="020B0604020202020204" pitchFamily="34" charset="0"/>
              <a:buChar char="•"/>
            </a:pPr>
            <a:r>
              <a:rPr lang="de-DE" altLang="de-DE" sz="2000" dirty="0">
                <a:latin typeface="+mj-lt"/>
              </a:rPr>
              <a:t>Spenden – A.4</a:t>
            </a:r>
          </a:p>
          <a:p>
            <a:pPr marL="800100" lvl="2" indent="-350838" algn="just" eaLnBrk="1" hangingPunct="1">
              <a:lnSpc>
                <a:spcPct val="80000"/>
              </a:lnSpc>
              <a:buFont typeface="Arial" panose="020B0604020202020204" pitchFamily="34" charset="0"/>
              <a:buChar char="•"/>
            </a:pPr>
            <a:r>
              <a:rPr lang="de-DE" altLang="de-DE" sz="2000" dirty="0">
                <a:latin typeface="+mj-lt"/>
              </a:rPr>
              <a:t>5 Promille – A.5</a:t>
            </a:r>
          </a:p>
          <a:p>
            <a:pPr marL="800100" lvl="2" indent="-350838" algn="just" eaLnBrk="1" hangingPunct="1">
              <a:lnSpc>
                <a:spcPct val="80000"/>
              </a:lnSpc>
              <a:buFont typeface="Arial" panose="020B0604020202020204" pitchFamily="34" charset="0"/>
              <a:buChar char="•"/>
            </a:pPr>
            <a:r>
              <a:rPr lang="de-DE" altLang="de-DE" sz="2000" dirty="0">
                <a:latin typeface="+mj-lt"/>
              </a:rPr>
              <a:t>Beiträge – Unterteilung in Beiträge Private A.6 und </a:t>
            </a:r>
            <a:r>
              <a:rPr lang="de-DE" altLang="de-DE" sz="2000" dirty="0" err="1">
                <a:latin typeface="+mj-lt"/>
              </a:rPr>
              <a:t>öff</a:t>
            </a:r>
            <a:r>
              <a:rPr lang="de-DE" altLang="de-DE" sz="2000" dirty="0">
                <a:latin typeface="+mj-lt"/>
              </a:rPr>
              <a:t>. Beiträge A.8</a:t>
            </a:r>
          </a:p>
          <a:p>
            <a:pPr marL="800100" lvl="2" indent="-350838" algn="just" eaLnBrk="1" hangingPunct="1">
              <a:lnSpc>
                <a:spcPct val="80000"/>
              </a:lnSpc>
              <a:buFont typeface="Arial" panose="020B0604020202020204" pitchFamily="34" charset="0"/>
              <a:buChar char="•"/>
            </a:pPr>
            <a:endParaRPr lang="de-DE" altLang="de-DE" sz="2000" dirty="0">
              <a:latin typeface="+mj-lt"/>
            </a:endParaRPr>
          </a:p>
          <a:p>
            <a:pPr marL="0" lvl="1" indent="-350838" algn="just" eaLnBrk="1" hangingPunct="1">
              <a:lnSpc>
                <a:spcPct val="80000"/>
              </a:lnSpc>
              <a:buFont typeface="Arial" panose="020B0604020202020204" pitchFamily="34" charset="0"/>
              <a:buChar char="•"/>
            </a:pPr>
            <a:r>
              <a:rPr lang="de-DE" altLang="de-DE" sz="2000" dirty="0">
                <a:solidFill>
                  <a:srgbClr val="00B0F0"/>
                </a:solidFill>
                <a:latin typeface="+mj-lt"/>
              </a:rPr>
              <a:t>Neue Einordnung (siehe Abschnitt steuerliche Neuerungen ab 2026)</a:t>
            </a:r>
          </a:p>
          <a:p>
            <a:pPr marL="800100" lvl="2" indent="-350838" algn="just" eaLnBrk="1" hangingPunct="1">
              <a:lnSpc>
                <a:spcPct val="80000"/>
              </a:lnSpc>
              <a:buFont typeface="Arial" panose="020B0604020202020204" pitchFamily="34" charset="0"/>
              <a:buChar char="•"/>
            </a:pPr>
            <a:r>
              <a:rPr lang="de-DE" altLang="de-DE" sz="1900" dirty="0">
                <a:latin typeface="+mj-lt"/>
              </a:rPr>
              <a:t>Allgemeine Werbung / Sponsoring – Abschnitt B (andere Tätigkeiten)</a:t>
            </a:r>
          </a:p>
          <a:p>
            <a:pPr marL="800100" lvl="2" indent="-350838" algn="just" eaLnBrk="1" hangingPunct="1">
              <a:lnSpc>
                <a:spcPct val="80000"/>
              </a:lnSpc>
              <a:buFont typeface="Arial" panose="020B0604020202020204" pitchFamily="34" charset="0"/>
              <a:buChar char="•"/>
            </a:pPr>
            <a:r>
              <a:rPr lang="de-DE" altLang="de-DE" sz="1900" dirty="0">
                <a:latin typeface="+mj-lt"/>
              </a:rPr>
              <a:t>Werbung / Sponsoring für Theaterauftritte– Abschnitt C (Fundraising)</a:t>
            </a:r>
          </a:p>
          <a:p>
            <a:pPr marL="800100" lvl="2" indent="-350838" algn="just" eaLnBrk="1" hangingPunct="1">
              <a:lnSpc>
                <a:spcPct val="80000"/>
              </a:lnSpc>
              <a:buFont typeface="Arial" panose="020B0604020202020204" pitchFamily="34" charset="0"/>
              <a:buChar char="•"/>
            </a:pPr>
            <a:r>
              <a:rPr lang="de-DE" altLang="de-DE" sz="1900" dirty="0">
                <a:latin typeface="+mj-lt"/>
              </a:rPr>
              <a:t>Eintritte bei Theaterveranstaltungen – Abschnitt C (Fundraising)</a:t>
            </a:r>
          </a:p>
          <a:p>
            <a:pPr marL="800100" lvl="2" indent="-350838" algn="just" eaLnBrk="1" hangingPunct="1">
              <a:lnSpc>
                <a:spcPct val="80000"/>
              </a:lnSpc>
              <a:buFont typeface="Arial" panose="020B0604020202020204" pitchFamily="34" charset="0"/>
              <a:buChar char="•"/>
            </a:pPr>
            <a:r>
              <a:rPr lang="de-DE" altLang="de-DE" sz="1900" dirty="0">
                <a:latin typeface="+mj-lt"/>
              </a:rPr>
              <a:t>Essen &amp; Getränke im Zuge der Theaterauftritte – Abschnitt C (Fundraising)</a:t>
            </a:r>
          </a:p>
          <a:p>
            <a:pPr lvl="1" algn="just" eaLnBrk="1" hangingPunct="1">
              <a:lnSpc>
                <a:spcPct val="80000"/>
              </a:lnSpc>
            </a:pPr>
            <a:r>
              <a:rPr lang="de-DE" altLang="de-DE" sz="2000" dirty="0">
                <a:latin typeface="+mj-lt"/>
              </a:rPr>
              <a:t>Achtung: Fundraising nur steuerfrei, falls gelegentliches Fundraising</a:t>
            </a:r>
          </a:p>
          <a:p>
            <a:pPr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r>
              <a:rPr lang="de-DE" altLang="de-DE" sz="2000" b="1" u="sng" dirty="0">
                <a:latin typeface="+mj-lt"/>
              </a:rPr>
              <a:t>Wichtig wegen der steuerlichen Einstufung: </a:t>
            </a:r>
            <a:r>
              <a:rPr lang="de-DE" altLang="de-DE" sz="2000" dirty="0">
                <a:latin typeface="+mj-lt"/>
              </a:rPr>
              <a:t>Abschnitt A sollte wenn möglich ausgeglichen oder negativ sein und ein positives Ergebnis wird dann im Abschnitt B und C erzielt. </a:t>
            </a:r>
          </a:p>
          <a:p>
            <a:pPr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r>
              <a:rPr lang="de-DE" altLang="de-DE" sz="2000" dirty="0">
                <a:latin typeface="+mj-lt"/>
              </a:rPr>
              <a:t>Praktisches Beispiel anhand der Erstellung einer Excel-Datei</a:t>
            </a:r>
          </a:p>
          <a:p>
            <a:pPr eaLnBrk="1" hangingPunct="1">
              <a:lnSpc>
                <a:spcPct val="80000"/>
              </a:lnSpc>
            </a:pPr>
            <a:endParaRPr lang="de-DE" altLang="de-DE" sz="2000" dirty="0">
              <a:latin typeface="+mj-lt"/>
            </a:endParaRPr>
          </a:p>
          <a:p>
            <a:pPr eaLnBrk="1" hangingPunct="1">
              <a:lnSpc>
                <a:spcPct val="80000"/>
              </a:lnSpc>
            </a:pPr>
            <a:endParaRPr lang="de-DE" altLang="de-DE" sz="2000" dirty="0">
              <a:latin typeface="+mj-lt"/>
            </a:endParaRPr>
          </a:p>
          <a:p>
            <a:pPr marL="0" lvl="1" algn="just" eaLnBrk="1" hangingPunct="1"/>
            <a:endParaRPr lang="de-DE" altLang="de-DE" sz="2000" dirty="0">
              <a:latin typeface="+mj-lt"/>
            </a:endParaRPr>
          </a:p>
          <a:p>
            <a:pPr marL="0" lvl="1" algn="just" eaLnBrk="1" hangingPunct="1"/>
            <a:endParaRPr lang="de-DE" altLang="de-DE" sz="2000" dirty="0">
              <a:latin typeface="+mj-lt"/>
            </a:endParaRPr>
          </a:p>
        </p:txBody>
      </p:sp>
      <p:pic>
        <p:nvPicPr>
          <p:cNvPr id="2" name="Grafik 1">
            <a:extLst>
              <a:ext uri="{FF2B5EF4-FFF2-40B4-BE49-F238E27FC236}">
                <a16:creationId xmlns:a16="http://schemas.microsoft.com/office/drawing/2014/main" id="{0F7CDCCE-B300-8D2B-4335-E2C9377D1C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2367651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9A369C5C-AAD9-4FF9-8831-C5F2E314D143}" type="slidenum">
              <a:rPr lang="de-DE" altLang="de-DE" sz="1200" smtClean="0">
                <a:solidFill>
                  <a:srgbClr val="D9D9D9"/>
                </a:solidFill>
                <a:latin typeface="+mj-lt"/>
              </a:rPr>
              <a:pPr>
                <a:spcBef>
                  <a:spcPct val="0"/>
                </a:spcBef>
                <a:buFontTx/>
                <a:buNone/>
              </a:pPr>
              <a:t>4</a:t>
            </a:fld>
            <a:endParaRPr lang="de-DE" altLang="de-DE" sz="1200">
              <a:solidFill>
                <a:srgbClr val="D9D9D9"/>
              </a:solidFill>
              <a:latin typeface="+mj-lt"/>
            </a:endParaRPr>
          </a:p>
        </p:txBody>
      </p:sp>
      <p:sp>
        <p:nvSpPr>
          <p:cNvPr id="1945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9460" name="Text Box 6"/>
          <p:cNvSpPr txBox="1">
            <a:spLocks noChangeArrowheads="1"/>
          </p:cNvSpPr>
          <p:nvPr/>
        </p:nvSpPr>
        <p:spPr bwMode="auto">
          <a:xfrm>
            <a:off x="388205" y="1268760"/>
            <a:ext cx="8069995" cy="606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sz="2000" dirty="0">
                <a:latin typeface="+mj-lt"/>
              </a:rPr>
              <a:t>Durch die Anerkennung des Vereins erlangt der Verein die volle Rechtsfähigkeit;</a:t>
            </a:r>
          </a:p>
          <a:p>
            <a:pPr algn="just" eaLnBrk="1" hangingPunct="1">
              <a:buFont typeface="Arial" panose="020B0604020202020204" pitchFamily="34" charset="0"/>
              <a:buChar char="•"/>
            </a:pPr>
            <a:r>
              <a:rPr lang="de-DE" altLang="de-DE" sz="2000" dirty="0">
                <a:latin typeface="+mj-lt"/>
              </a:rPr>
              <a:t>Trennung des Vereinsvermögen vom Privatvermögen der Vorstandsmitglieder -&gt; </a:t>
            </a:r>
            <a:r>
              <a:rPr lang="de-DE" altLang="de-DE" sz="2000" b="1" u="sng" dirty="0">
                <a:latin typeface="+mj-lt"/>
              </a:rPr>
              <a:t>Haftungsbegrenzung</a:t>
            </a:r>
            <a:r>
              <a:rPr lang="de-DE" altLang="de-DE" sz="2000" dirty="0">
                <a:latin typeface="+mj-lt"/>
              </a:rPr>
              <a:t>;</a:t>
            </a:r>
          </a:p>
          <a:p>
            <a:pPr algn="just" eaLnBrk="1" hangingPunct="1">
              <a:buFont typeface="Arial" panose="020B0604020202020204" pitchFamily="34" charset="0"/>
              <a:buChar char="•"/>
            </a:pPr>
            <a:r>
              <a:rPr lang="de-DE" altLang="de-DE" sz="2000" dirty="0">
                <a:latin typeface="+mj-lt"/>
              </a:rPr>
              <a:t>Notarielle Gründung bzw. notarielle Satzungsänderung gemäß Art. 14ff ZGB (Jede künftige Satzungsänderung muss ebenfalls notariell erfolgen.)</a:t>
            </a:r>
          </a:p>
          <a:p>
            <a:pPr algn="just" eaLnBrk="1" hangingPunct="1">
              <a:buFont typeface="Arial" panose="020B0604020202020204" pitchFamily="34" charset="0"/>
              <a:buChar char="•"/>
            </a:pPr>
            <a:r>
              <a:rPr lang="de-DE" altLang="de-DE" sz="2000" dirty="0">
                <a:latin typeface="+mj-lt"/>
              </a:rPr>
              <a:t>Link: </a:t>
            </a:r>
            <a:r>
              <a:rPr lang="de-DE" sz="2000" dirty="0">
                <a:hlinkClick r:id="rId2"/>
              </a:rPr>
              <a:t>https://www.provinz.bz.it/familie-soziales-gemeinschaft/dritter-sektor/rechtspersoenlichkeit.asp</a:t>
            </a:r>
            <a:endParaRPr lang="de-DE" altLang="de-DE" sz="2000" dirty="0">
              <a:latin typeface="+mj-lt"/>
            </a:endParaRPr>
          </a:p>
          <a:p>
            <a:pPr algn="just" eaLnBrk="1" hangingPunct="1">
              <a:buFont typeface="Arial" panose="020B0604020202020204" pitchFamily="34" charset="0"/>
              <a:buChar char="•"/>
            </a:pPr>
            <a:endParaRPr lang="de-DE" altLang="de-DE" sz="2000" dirty="0">
              <a:latin typeface="+mj-lt"/>
            </a:endParaRPr>
          </a:p>
          <a:p>
            <a:pPr algn="just" eaLnBrk="1" hangingPunct="1">
              <a:buFont typeface="Arial" panose="020B0604020202020204" pitchFamily="34" charset="0"/>
              <a:buChar char="•"/>
            </a:pPr>
            <a:r>
              <a:rPr lang="de-DE" altLang="de-DE" sz="2000" dirty="0">
                <a:latin typeface="+mj-lt"/>
              </a:rPr>
              <a:t>Anerkennung kann auf unterschiedliche Arten erfolgen: </a:t>
            </a:r>
          </a:p>
          <a:p>
            <a:pPr lvl="1" algn="just" eaLnBrk="1" hangingPunct="1">
              <a:buFont typeface="Arial" panose="020B0604020202020204" pitchFamily="34" charset="0"/>
              <a:buChar char="•"/>
            </a:pPr>
            <a:r>
              <a:rPr lang="de-DE" altLang="de-DE" sz="2000" b="1" dirty="0">
                <a:latin typeface="+mj-lt"/>
              </a:rPr>
              <a:t>Für Vereine im Dritten Sektor</a:t>
            </a:r>
          </a:p>
          <a:p>
            <a:pPr lvl="2" algn="just" eaLnBrk="1" hangingPunct="1">
              <a:buFont typeface="Arial" panose="020B0604020202020204" pitchFamily="34" charset="0"/>
              <a:buChar char="•"/>
            </a:pPr>
            <a:r>
              <a:rPr lang="de-DE" altLang="de-DE" sz="2000" dirty="0">
                <a:latin typeface="+mj-lt"/>
              </a:rPr>
              <a:t>Eintragung in das Landesregister; </a:t>
            </a:r>
          </a:p>
          <a:p>
            <a:pPr lvl="2" algn="just" eaLnBrk="1" hangingPunct="1">
              <a:buFont typeface="Arial" panose="020B0604020202020204" pitchFamily="34" charset="0"/>
              <a:buChar char="•"/>
            </a:pPr>
            <a:r>
              <a:rPr lang="de-DE" altLang="de-DE" sz="2000" dirty="0">
                <a:latin typeface="+mj-lt"/>
              </a:rPr>
              <a:t>Eintragung in das Register des Dritten Sektors RUNTS (für Vereine im Dritten Sektor); </a:t>
            </a:r>
          </a:p>
          <a:p>
            <a:pPr lvl="1" algn="just" eaLnBrk="1" hangingPunct="1">
              <a:buFont typeface="Arial" panose="020B0604020202020204" pitchFamily="34" charset="0"/>
              <a:buChar char="•"/>
            </a:pPr>
            <a:r>
              <a:rPr lang="de-DE" altLang="de-DE" sz="2000" b="1" dirty="0">
                <a:latin typeface="+mj-lt"/>
              </a:rPr>
              <a:t>für Amateursportvereine</a:t>
            </a:r>
          </a:p>
          <a:p>
            <a:pPr lvl="2" algn="just" eaLnBrk="1" hangingPunct="1">
              <a:buFont typeface="Arial" panose="020B0604020202020204" pitchFamily="34" charset="0"/>
              <a:buChar char="•"/>
            </a:pPr>
            <a:r>
              <a:rPr lang="de-DE" altLang="de-DE" sz="2000" dirty="0">
                <a:latin typeface="+mj-lt"/>
              </a:rPr>
              <a:t>Eintragung durch das Sportregister RAS;</a:t>
            </a:r>
          </a:p>
          <a:p>
            <a:pPr lvl="1" algn="just" eaLnBrk="1" hangingPunct="1">
              <a:buFont typeface="Arial" panose="020B0604020202020204" pitchFamily="34" charset="0"/>
              <a:buChar char="•"/>
            </a:pPr>
            <a:endParaRPr lang="de-DE" altLang="de-DE" sz="2000" b="1" dirty="0">
              <a:latin typeface="+mj-lt"/>
            </a:endParaRPr>
          </a:p>
          <a:p>
            <a:pPr eaLnBrk="1" hangingPunct="1"/>
            <a:endParaRPr lang="de-DE" altLang="de-DE" sz="1600" u="sng" dirty="0">
              <a:latin typeface="+mj-lt"/>
            </a:endParaRPr>
          </a:p>
          <a:p>
            <a:pPr eaLnBrk="1" hangingPunct="1"/>
            <a:endParaRPr lang="de-DE" altLang="de-DE" sz="1600" dirty="0">
              <a:latin typeface="+mj-lt"/>
            </a:endParaRPr>
          </a:p>
          <a:p>
            <a:pPr eaLnBrk="1" hangingPunct="1"/>
            <a:endParaRPr lang="de-DE" altLang="de-DE" sz="1600" dirty="0">
              <a:latin typeface="+mj-lt"/>
            </a:endParaRPr>
          </a:p>
        </p:txBody>
      </p:sp>
      <p:sp>
        <p:nvSpPr>
          <p:cNvPr id="19462"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lgn="ctr" eaLnBrk="1" hangingPunct="1">
              <a:buFont typeface="Wingdings" panose="05000000000000000000" pitchFamily="2" charset="2"/>
              <a:buNone/>
            </a:pPr>
            <a:r>
              <a:rPr lang="de-DE" altLang="de-DE" sz="3600" dirty="0">
                <a:solidFill>
                  <a:srgbClr val="BE3737"/>
                </a:solidFill>
                <a:latin typeface="+mj-lt"/>
              </a:rPr>
              <a:t>1. Vereine</a:t>
            </a:r>
          </a:p>
          <a:p>
            <a:pPr algn="ctr" eaLnBrk="1" hangingPunct="1">
              <a:buFont typeface="Wingdings" panose="05000000000000000000" pitchFamily="2" charset="2"/>
              <a:buNone/>
            </a:pPr>
            <a:r>
              <a:rPr lang="de-DE" altLang="de-DE" sz="3000" dirty="0">
                <a:solidFill>
                  <a:srgbClr val="BE3737"/>
                </a:solidFill>
                <a:latin typeface="+mj-lt"/>
              </a:rPr>
              <a:t>Rechtspersönlichkeit</a:t>
            </a:r>
          </a:p>
        </p:txBody>
      </p:sp>
      <p:pic>
        <p:nvPicPr>
          <p:cNvPr id="2" name="Grafik 1">
            <a:extLst>
              <a:ext uri="{FF2B5EF4-FFF2-40B4-BE49-F238E27FC236}">
                <a16:creationId xmlns:a16="http://schemas.microsoft.com/office/drawing/2014/main" id="{30154146-6F22-9EEF-5D73-A189B86A0B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6. Jahresabschlussrechnung</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Informationspflicht</a:t>
            </a:r>
          </a:p>
        </p:txBody>
      </p:sp>
      <p:sp>
        <p:nvSpPr>
          <p:cNvPr id="8601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11E5D0EA-D3DD-427F-A3D4-B580C3FEA722}" type="slidenum">
              <a:rPr lang="de-DE" altLang="de-DE" sz="1200" smtClean="0">
                <a:solidFill>
                  <a:srgbClr val="D9D9D9"/>
                </a:solidFill>
                <a:latin typeface="+mj-lt"/>
              </a:rPr>
              <a:pPr>
                <a:spcBef>
                  <a:spcPct val="0"/>
                </a:spcBef>
                <a:buFontTx/>
                <a:buNone/>
              </a:pPr>
              <a:t>40</a:t>
            </a:fld>
            <a:endParaRPr lang="de-DE" altLang="de-DE" sz="1200">
              <a:solidFill>
                <a:srgbClr val="D9D9D9"/>
              </a:solidFill>
              <a:latin typeface="+mj-lt"/>
            </a:endParaRPr>
          </a:p>
        </p:txBody>
      </p:sp>
      <p:sp>
        <p:nvSpPr>
          <p:cNvPr id="86020"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86021" name="Text Box 6"/>
          <p:cNvSpPr txBox="1">
            <a:spLocks noChangeArrowheads="1"/>
          </p:cNvSpPr>
          <p:nvPr/>
        </p:nvSpPr>
        <p:spPr bwMode="auto">
          <a:xfrm>
            <a:off x="549275" y="1412875"/>
            <a:ext cx="8278813" cy="481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indent="0" algn="just" eaLnBrk="1" hangingPunct="1">
              <a:lnSpc>
                <a:spcPct val="80000"/>
              </a:lnSpc>
            </a:pPr>
            <a:r>
              <a:rPr lang="de-DE" altLang="de-DE" sz="2000" b="1" u="sng" dirty="0">
                <a:latin typeface="+mj-lt"/>
              </a:rPr>
              <a:t>Veröffentlichungspflicht von Beiträgen von öffentlichen Verwaltungen </a:t>
            </a:r>
            <a:r>
              <a:rPr lang="de-DE" altLang="de-DE" sz="1600" i="1" u="sng" dirty="0">
                <a:latin typeface="+mj-lt"/>
              </a:rPr>
              <a:t>(</a:t>
            </a:r>
            <a:r>
              <a:rPr lang="de-DE" altLang="de-DE" sz="1600" i="1" dirty="0">
                <a:latin typeface="+mj-lt"/>
              </a:rPr>
              <a:t>Wettbewerbsgesetz Nr. 124/2017, Änderung durch Wachstumsdekret 2019)</a:t>
            </a:r>
            <a:endParaRPr lang="de-DE" altLang="de-DE" sz="1600" i="1" u="sng" dirty="0">
              <a:latin typeface="+mj-lt"/>
            </a:endParaRPr>
          </a:p>
          <a:p>
            <a:pPr marL="0" indent="0" algn="just" eaLnBrk="1" hangingPunct="1">
              <a:lnSpc>
                <a:spcPct val="80000"/>
              </a:lnSpc>
            </a:pPr>
            <a:endParaRPr lang="de-DE" altLang="de-DE" sz="2000" b="1" dirty="0">
              <a:latin typeface="+mj-lt"/>
            </a:endParaRPr>
          </a:p>
          <a:p>
            <a:pPr algn="just" eaLnBrk="1" hangingPunct="1">
              <a:lnSpc>
                <a:spcPct val="80000"/>
              </a:lnSpc>
              <a:buFont typeface="Arial" panose="020B0604020202020204" pitchFamily="34" charset="0"/>
              <a:buChar char="•"/>
            </a:pPr>
            <a:r>
              <a:rPr lang="de-DE" altLang="de-DE" sz="2000" dirty="0">
                <a:latin typeface="+mj-lt"/>
              </a:rPr>
              <a:t>Vereine müssen </a:t>
            </a:r>
            <a:r>
              <a:rPr lang="de-DE" altLang="de-DE" sz="2000" u="sng" dirty="0">
                <a:latin typeface="+mj-lt"/>
              </a:rPr>
              <a:t>bis 30. Juni des Folgejahres</a:t>
            </a:r>
            <a:r>
              <a:rPr lang="de-DE" altLang="de-DE" sz="2000" dirty="0">
                <a:latin typeface="+mj-lt"/>
              </a:rPr>
              <a:t>, auf den </a:t>
            </a:r>
            <a:r>
              <a:rPr lang="de-DE" altLang="de-DE" sz="2000" u="sng" dirty="0">
                <a:latin typeface="+mj-lt"/>
              </a:rPr>
              <a:t>jeweiligen Internetseiten oder digitalen Portalen (z.B. Facebook) oder auch auf der</a:t>
            </a:r>
            <a:r>
              <a:rPr lang="de-DE" altLang="de-DE" sz="2000" u="sng" dirty="0">
                <a:solidFill>
                  <a:srgbClr val="FF0000"/>
                </a:solidFill>
                <a:latin typeface="+mj-lt"/>
              </a:rPr>
              <a:t> Webseite des Südtiroler Theaterverbandes (rechtzeitige Mitteilung notwendig)</a:t>
            </a:r>
            <a:r>
              <a:rPr lang="de-DE" altLang="de-DE" sz="2000" dirty="0">
                <a:solidFill>
                  <a:srgbClr val="FF0000"/>
                </a:solidFill>
                <a:latin typeface="+mj-lt"/>
              </a:rPr>
              <a:t>, </a:t>
            </a:r>
            <a:r>
              <a:rPr lang="de-DE" altLang="de-DE" sz="2000" dirty="0">
                <a:latin typeface="+mj-lt"/>
              </a:rPr>
              <a:t>die Informationen bezüglich Beiträge und Subventionen der öffentlichen Verwaltung veröffentlichen, falls die </a:t>
            </a:r>
            <a:r>
              <a:rPr lang="de-DE" altLang="de-DE" sz="2000" u="sng" dirty="0">
                <a:latin typeface="+mj-lt"/>
              </a:rPr>
              <a:t>Gesamtsumme aller Beiträge über 10.000 Euro</a:t>
            </a:r>
            <a:r>
              <a:rPr lang="de-DE" altLang="de-DE" sz="2000" dirty="0">
                <a:latin typeface="+mj-lt"/>
              </a:rPr>
              <a:t> liegt;</a:t>
            </a:r>
          </a:p>
          <a:p>
            <a:pPr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r>
              <a:rPr lang="de-DE" altLang="de-DE" sz="2000" u="sng" dirty="0">
                <a:latin typeface="+mj-lt"/>
              </a:rPr>
              <a:t>Informationen: </a:t>
            </a:r>
            <a:r>
              <a:rPr lang="de-DE" altLang="de-DE" sz="2000" dirty="0">
                <a:latin typeface="+mj-lt"/>
              </a:rPr>
              <a:t>Steuernummer und Bezeichnung </a:t>
            </a:r>
            <a:r>
              <a:rPr lang="de-DE" altLang="de-DE" sz="2000" dirty="0" err="1">
                <a:latin typeface="+mj-lt"/>
              </a:rPr>
              <a:t>öff</a:t>
            </a:r>
            <a:r>
              <a:rPr lang="de-DE" altLang="de-DE" sz="2000" dirty="0">
                <a:latin typeface="+mj-lt"/>
              </a:rPr>
              <a:t>. Körperschaft, Beschreibung des Beitrages, Betrag, Inkassodatum; </a:t>
            </a:r>
          </a:p>
          <a:p>
            <a:pPr algn="just" eaLnBrk="1" hangingPunct="1">
              <a:lnSpc>
                <a:spcPct val="80000"/>
              </a:lnSpc>
              <a:buFont typeface="Arial" panose="020B0604020202020204" pitchFamily="34" charset="0"/>
              <a:buChar char="•"/>
            </a:pPr>
            <a:endParaRPr lang="de-DE" altLang="de-DE" sz="2000" dirty="0">
              <a:latin typeface="+mj-lt"/>
            </a:endParaRPr>
          </a:p>
          <a:p>
            <a:pPr algn="just" eaLnBrk="1" hangingPunct="1">
              <a:lnSpc>
                <a:spcPct val="80000"/>
              </a:lnSpc>
              <a:buFont typeface="Arial" panose="020B0604020202020204" pitchFamily="34" charset="0"/>
              <a:buChar char="•"/>
            </a:pPr>
            <a:r>
              <a:rPr lang="de-DE" altLang="de-DE" sz="2000" dirty="0">
                <a:latin typeface="+mj-lt"/>
              </a:rPr>
              <a:t>Empfehlung: Veröffentlichung vorhergehender Jahre nicht löschen</a:t>
            </a:r>
          </a:p>
          <a:p>
            <a:pPr algn="just" eaLnBrk="1" hangingPunct="1">
              <a:lnSpc>
                <a:spcPct val="80000"/>
              </a:lnSpc>
              <a:buFont typeface="Arial" panose="020B0604020202020204" pitchFamily="34" charset="0"/>
              <a:buChar char="•"/>
            </a:pPr>
            <a:endParaRPr lang="de-DE" altLang="de-DE" sz="2000" u="sng" dirty="0">
              <a:latin typeface="+mj-lt"/>
            </a:endParaRPr>
          </a:p>
          <a:p>
            <a:pPr algn="just" eaLnBrk="1" hangingPunct="1">
              <a:lnSpc>
                <a:spcPct val="80000"/>
              </a:lnSpc>
              <a:buFont typeface="Arial" panose="020B0604020202020204" pitchFamily="34" charset="0"/>
              <a:buChar char="•"/>
            </a:pPr>
            <a:r>
              <a:rPr lang="de-DE" altLang="de-DE" sz="2000" dirty="0">
                <a:latin typeface="+mj-lt"/>
              </a:rPr>
              <a:t>Strafen von 1% des Beitrages bei Nichtveröffentlichung bzw. falls Aufforderung zur Veröffentlichung nicht eingehalten wird, dann muss der Beitrag zur Gänze zurückgezahlt werden</a:t>
            </a:r>
          </a:p>
          <a:p>
            <a:pPr marL="0" lvl="1" algn="just" eaLnBrk="1" hangingPunct="1"/>
            <a:endParaRPr lang="de-DE" altLang="de-DE" sz="2200" dirty="0">
              <a:latin typeface="+mj-lt"/>
            </a:endParaRPr>
          </a:p>
        </p:txBody>
      </p:sp>
      <p:pic>
        <p:nvPicPr>
          <p:cNvPr id="2" name="Grafik 1">
            <a:extLst>
              <a:ext uri="{FF2B5EF4-FFF2-40B4-BE49-F238E27FC236}">
                <a16:creationId xmlns:a16="http://schemas.microsoft.com/office/drawing/2014/main" id="{4B2D3C16-4B18-E364-0613-0AC694FC7C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25975798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7. Entgelte und Vergütungen</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Steuerfreie Entgelte</a:t>
            </a:r>
          </a:p>
        </p:txBody>
      </p:sp>
      <p:sp>
        <p:nvSpPr>
          <p:cNvPr id="95235"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B0FDB92C-4308-471A-A308-73D82AAD6756}" type="slidenum">
              <a:rPr lang="de-DE" altLang="de-DE" sz="1200" smtClean="0">
                <a:solidFill>
                  <a:srgbClr val="D9D9D9"/>
                </a:solidFill>
                <a:latin typeface="+mj-lt"/>
              </a:rPr>
              <a:pPr>
                <a:spcBef>
                  <a:spcPct val="0"/>
                </a:spcBef>
                <a:buFontTx/>
                <a:buNone/>
              </a:pPr>
              <a:t>41</a:t>
            </a:fld>
            <a:endParaRPr lang="de-DE" altLang="de-DE" sz="1200">
              <a:solidFill>
                <a:srgbClr val="D9D9D9"/>
              </a:solidFill>
              <a:latin typeface="+mj-lt"/>
            </a:endParaRPr>
          </a:p>
        </p:txBody>
      </p:sp>
      <p:sp>
        <p:nvSpPr>
          <p:cNvPr id="95236"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77829" name="Text Box 6"/>
          <p:cNvSpPr txBox="1">
            <a:spLocks noChangeArrowheads="1"/>
          </p:cNvSpPr>
          <p:nvPr/>
        </p:nvSpPr>
        <p:spPr bwMode="auto">
          <a:xfrm>
            <a:off x="395000" y="1411729"/>
            <a:ext cx="8278813" cy="6407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defRPr/>
            </a:pPr>
            <a:r>
              <a:rPr lang="de-DE" altLang="de-DE" u="sng" dirty="0">
                <a:latin typeface="+mj-lt"/>
              </a:rPr>
              <a:t>Art. 67, Absatz 1, Buchstabe m) TUIR -&gt; Gesetz</a:t>
            </a:r>
          </a:p>
          <a:p>
            <a:pPr marL="536575" algn="just" eaLnBrk="1" hangingPunct="1">
              <a:spcAft>
                <a:spcPts val="600"/>
              </a:spcAft>
              <a:buFont typeface="Arial" panose="020B0604020202020204" pitchFamily="34" charset="0"/>
              <a:buChar char="•"/>
              <a:defRPr/>
            </a:pPr>
            <a:r>
              <a:rPr lang="de-DE" altLang="de-DE" dirty="0">
                <a:latin typeface="+mj-lt"/>
              </a:rPr>
              <a:t>Fahrtspesenentschädigungen, Pauschale Spesenrückvergütungen, </a:t>
            </a:r>
            <a:r>
              <a:rPr lang="de-DE" altLang="de-DE" b="1" dirty="0">
                <a:latin typeface="+mj-lt"/>
              </a:rPr>
              <a:t>Prämien und Entschädigungen;</a:t>
            </a:r>
          </a:p>
          <a:p>
            <a:pPr marL="536575" algn="just" eaLnBrk="1" hangingPunct="1">
              <a:spcAft>
                <a:spcPts val="600"/>
              </a:spcAft>
              <a:buFont typeface="Arial" panose="020B0604020202020204" pitchFamily="34" charset="0"/>
              <a:buChar char="•"/>
              <a:defRPr/>
            </a:pPr>
            <a:r>
              <a:rPr lang="de-DE" altLang="de-DE" dirty="0">
                <a:latin typeface="+mj-lt"/>
              </a:rPr>
              <a:t>Anwendbar nur für Chöre, </a:t>
            </a:r>
            <a:r>
              <a:rPr lang="de-DE" altLang="de-DE" b="1" u="sng" dirty="0">
                <a:latin typeface="+mj-lt"/>
              </a:rPr>
              <a:t>Schauspielvereine</a:t>
            </a:r>
            <a:r>
              <a:rPr lang="de-DE" altLang="de-DE" dirty="0">
                <a:latin typeface="+mj-lt"/>
              </a:rPr>
              <a:t>, Musikkapellen; </a:t>
            </a:r>
          </a:p>
          <a:p>
            <a:pPr marL="536575" algn="just" eaLnBrk="1" hangingPunct="1">
              <a:spcAft>
                <a:spcPts val="600"/>
              </a:spcAft>
              <a:buFont typeface="Arial" panose="020B0604020202020204" pitchFamily="34" charset="0"/>
              <a:buChar char="•"/>
              <a:defRPr/>
            </a:pPr>
            <a:r>
              <a:rPr lang="de-DE" altLang="de-DE" dirty="0">
                <a:latin typeface="+mj-lt"/>
              </a:rPr>
              <a:t>Nicht  anwendbar für professionell ausgeübte Tätigkeiten (z.B. Freiberufler);</a:t>
            </a:r>
          </a:p>
          <a:p>
            <a:pPr marL="536575" algn="just" eaLnBrk="1" hangingPunct="1">
              <a:spcAft>
                <a:spcPts val="600"/>
              </a:spcAft>
              <a:buFont typeface="Arial" panose="020B0604020202020204" pitchFamily="34" charset="0"/>
              <a:buChar char="•"/>
              <a:defRPr/>
            </a:pPr>
            <a:r>
              <a:rPr lang="de-DE" altLang="de-DE" dirty="0">
                <a:latin typeface="+mj-lt"/>
              </a:rPr>
              <a:t>Auszahlungen nur möglich für künstlerische Leiter und techn. Verantwortliche;</a:t>
            </a:r>
          </a:p>
          <a:p>
            <a:pPr marL="536575" algn="just" eaLnBrk="1" hangingPunct="1">
              <a:buFont typeface="Arial" panose="020B0604020202020204" pitchFamily="34" charset="0"/>
              <a:buChar char="•"/>
              <a:defRPr/>
            </a:pPr>
            <a:endParaRPr lang="de-DE" altLang="de-DE" dirty="0">
              <a:latin typeface="+mj-lt"/>
            </a:endParaRPr>
          </a:p>
          <a:p>
            <a:pPr algn="just" eaLnBrk="1" hangingPunct="1">
              <a:buFont typeface="Arial" panose="020B0604020202020204" pitchFamily="34" charset="0"/>
              <a:buChar char="•"/>
              <a:defRPr/>
            </a:pPr>
            <a:r>
              <a:rPr lang="de-DE" altLang="de-DE" u="sng" dirty="0">
                <a:solidFill>
                  <a:srgbClr val="00B0F0"/>
                </a:solidFill>
                <a:latin typeface="+mj-lt"/>
              </a:rPr>
              <a:t>Regelung neues Pauschalsystem Art. 86 KDS (Erinnerung)</a:t>
            </a:r>
          </a:p>
          <a:p>
            <a:pPr marL="536575" lvl="1" indent="-342900" algn="just" eaLnBrk="1" hangingPunct="1">
              <a:spcAft>
                <a:spcPts val="600"/>
              </a:spcAft>
              <a:buFont typeface="Arial" panose="020B0604020202020204" pitchFamily="34" charset="0"/>
              <a:buChar char="•"/>
              <a:defRPr/>
            </a:pPr>
            <a:r>
              <a:rPr lang="de-DE" altLang="de-DE" dirty="0">
                <a:latin typeface="+mj-lt"/>
              </a:rPr>
              <a:t>Verein ist kein Steuersubstitut und das bedeutet, dass er auf die Rechnungen und Honorarnoten keine Vorsteuer einzahlen muss; </a:t>
            </a:r>
          </a:p>
          <a:p>
            <a:pPr marL="536575" lvl="1" indent="-342900" algn="just" eaLnBrk="1" hangingPunct="1">
              <a:spcAft>
                <a:spcPts val="600"/>
              </a:spcAft>
              <a:buFont typeface="Arial" panose="020B0604020202020204" pitchFamily="34" charset="0"/>
              <a:buChar char="•"/>
              <a:defRPr/>
            </a:pPr>
            <a:r>
              <a:rPr lang="de-DE" altLang="de-DE" dirty="0">
                <a:latin typeface="+mj-lt"/>
              </a:rPr>
              <a:t>In diesem Fall ist kein CU und kein Mod. 770 zu erstellen; </a:t>
            </a:r>
          </a:p>
          <a:p>
            <a:pPr marL="536575" lvl="1" indent="-342900" algn="just" eaLnBrk="1" hangingPunct="1">
              <a:spcAft>
                <a:spcPts val="600"/>
              </a:spcAft>
              <a:buFont typeface="Arial" panose="020B0604020202020204" pitchFamily="34" charset="0"/>
              <a:buChar char="•"/>
              <a:defRPr/>
            </a:pPr>
            <a:r>
              <a:rPr lang="de-DE" altLang="de-DE" dirty="0">
                <a:latin typeface="+mj-lt"/>
              </a:rPr>
              <a:t>Nachteil: die Steuernummer und der Betrag des Rechnungsempfängers muss in der Steuererklärung angegeben werden (= Abgabe der Steuererklärung);</a:t>
            </a:r>
          </a:p>
          <a:p>
            <a:pPr marL="536575" lvl="1" indent="-342900" algn="just" eaLnBrk="1" hangingPunct="1">
              <a:spcAft>
                <a:spcPts val="600"/>
              </a:spcAft>
              <a:buFont typeface="Arial" panose="020B0604020202020204" pitchFamily="34" charset="0"/>
              <a:buChar char="•"/>
              <a:defRPr/>
            </a:pPr>
            <a:r>
              <a:rPr lang="de-DE" altLang="de-DE" u="sng" dirty="0">
                <a:latin typeface="+mj-lt"/>
              </a:rPr>
              <a:t>Rundschreiben Punkt 4.2 Agentur der Einnahmen: Vereine können trotzdem      die Vorsteuer einzahlen und dies bedeutet nicht, dass das Pauschalsystem verfällt;</a:t>
            </a:r>
          </a:p>
          <a:p>
            <a:pPr marL="536575" lvl="1" indent="-342900" algn="just" eaLnBrk="1" hangingPunct="1">
              <a:spcAft>
                <a:spcPts val="600"/>
              </a:spcAft>
              <a:buFont typeface="Arial" panose="020B0604020202020204" pitchFamily="34" charset="0"/>
              <a:buChar char="•"/>
              <a:defRPr/>
            </a:pPr>
            <a:endParaRPr lang="de-DE" altLang="de-DE" dirty="0">
              <a:latin typeface="+mj-lt"/>
            </a:endParaRPr>
          </a:p>
          <a:p>
            <a:pPr marL="0" indent="0" algn="just" eaLnBrk="1" hangingPunct="1">
              <a:lnSpc>
                <a:spcPct val="150000"/>
              </a:lnSpc>
              <a:defRPr/>
            </a:pPr>
            <a:endParaRPr lang="de-DE" altLang="de-DE" i="1" u="sng" dirty="0">
              <a:latin typeface="+mj-lt"/>
            </a:endParaRPr>
          </a:p>
          <a:p>
            <a:pPr eaLnBrk="1" hangingPunct="1">
              <a:lnSpc>
                <a:spcPct val="80000"/>
              </a:lnSpc>
              <a:defRPr/>
            </a:pPr>
            <a:endParaRPr lang="de-DE" altLang="de-DE" dirty="0">
              <a:latin typeface="+mj-lt"/>
            </a:endParaRPr>
          </a:p>
          <a:p>
            <a:pPr marL="0" lvl="1" algn="just" eaLnBrk="1" hangingPunct="1">
              <a:defRPr/>
            </a:pPr>
            <a:endParaRPr lang="de-DE" altLang="de-DE" dirty="0">
              <a:latin typeface="+mj-lt"/>
            </a:endParaRPr>
          </a:p>
          <a:p>
            <a:pPr marL="0" lvl="1" algn="just" eaLnBrk="1" hangingPunct="1">
              <a:defRPr/>
            </a:pPr>
            <a:endParaRPr lang="de-DE" altLang="de-DE" dirty="0">
              <a:latin typeface="+mj-lt"/>
            </a:endParaRPr>
          </a:p>
        </p:txBody>
      </p:sp>
      <p:pic>
        <p:nvPicPr>
          <p:cNvPr id="2" name="Grafik 1">
            <a:extLst>
              <a:ext uri="{FF2B5EF4-FFF2-40B4-BE49-F238E27FC236}">
                <a16:creationId xmlns:a16="http://schemas.microsoft.com/office/drawing/2014/main" id="{DA6CA737-C112-259D-F6BB-9E39A9D6F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4725" y="5760354"/>
            <a:ext cx="495622" cy="730110"/>
          </a:xfrm>
          <a:prstGeom prst="rect">
            <a:avLst/>
          </a:prstGeom>
        </p:spPr>
      </p:pic>
    </p:spTree>
    <p:extLst>
      <p:ext uri="{BB962C8B-B14F-4D97-AF65-F5344CB8AC3E}">
        <p14:creationId xmlns:p14="http://schemas.microsoft.com/office/powerpoint/2010/main" val="17239379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35BB8931-20DC-4130-9E2F-0421C91A4CC1}" type="slidenum">
              <a:rPr lang="de-DE" altLang="de-DE" sz="1200" smtClean="0">
                <a:solidFill>
                  <a:srgbClr val="D9D9D9"/>
                </a:solidFill>
                <a:latin typeface="+mj-lt"/>
              </a:rPr>
              <a:pPr>
                <a:spcBef>
                  <a:spcPct val="0"/>
                </a:spcBef>
                <a:buFontTx/>
                <a:buNone/>
              </a:pPr>
              <a:t>42</a:t>
            </a:fld>
            <a:endParaRPr lang="de-DE" altLang="de-DE" sz="1200">
              <a:solidFill>
                <a:srgbClr val="D9D9D9"/>
              </a:solidFill>
              <a:latin typeface="+mj-lt"/>
            </a:endParaRPr>
          </a:p>
        </p:txBody>
      </p:sp>
      <p:sp>
        <p:nvSpPr>
          <p:cNvPr id="183300"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83301" name="Text Box 6"/>
          <p:cNvSpPr txBox="1">
            <a:spLocks noChangeArrowheads="1"/>
          </p:cNvSpPr>
          <p:nvPr/>
        </p:nvSpPr>
        <p:spPr bwMode="auto">
          <a:xfrm>
            <a:off x="198438" y="1127125"/>
            <a:ext cx="8259762" cy="5232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endParaRPr lang="de-DE" altLang="de-DE" sz="600" b="1" dirty="0">
              <a:solidFill>
                <a:srgbClr val="FF0000"/>
              </a:solidFill>
              <a:latin typeface="+mj-lt"/>
            </a:endParaRPr>
          </a:p>
          <a:p>
            <a:pPr algn="just" eaLnBrk="1" hangingPunct="1">
              <a:buFont typeface="Arial" panose="020B0604020202020204" pitchFamily="34" charset="0"/>
              <a:buChar char="•"/>
            </a:pPr>
            <a:endParaRPr lang="de-DE" altLang="de-DE" sz="500"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endParaRPr lang="de-DE" altLang="de-DE" dirty="0">
              <a:latin typeface="Calibri Light" panose="020F0302020204030204" pitchFamily="34" charset="0"/>
              <a:cs typeface="Calibri Light" panose="020F0302020204030204" pitchFamily="34" charset="0"/>
            </a:endParaRPr>
          </a:p>
          <a:p>
            <a:pPr algn="just" eaLnBrk="1" hangingPunct="1">
              <a:buFont typeface="Arial" panose="020B0604020202020204" pitchFamily="34" charset="0"/>
              <a:buChar char="•"/>
            </a:pPr>
            <a:r>
              <a:rPr lang="de-DE" altLang="de-DE" dirty="0">
                <a:latin typeface="Calibri Light" panose="020F0302020204030204" pitchFamily="34" charset="0"/>
                <a:cs typeface="Calibri Light" panose="020F0302020204030204" pitchFamily="34" charset="0"/>
              </a:rPr>
              <a:t>Keine Sozialabgabenpflicht</a:t>
            </a:r>
          </a:p>
          <a:p>
            <a:pPr lvl="1" algn="just" eaLnBrk="1" hangingPunct="1">
              <a:buFont typeface="Arial" panose="020B0604020202020204" pitchFamily="34" charset="0"/>
              <a:buChar char="•"/>
            </a:pPr>
            <a:endParaRPr lang="de-DE" altLang="de-DE" sz="1700" dirty="0">
              <a:latin typeface="+mj-lt"/>
            </a:endParaRPr>
          </a:p>
        </p:txBody>
      </p:sp>
      <p:sp>
        <p:nvSpPr>
          <p:cNvPr id="2" name="Textplatzhalter 2">
            <a:extLst>
              <a:ext uri="{FF2B5EF4-FFF2-40B4-BE49-F238E27FC236}">
                <a16:creationId xmlns:a16="http://schemas.microsoft.com/office/drawing/2014/main" id="{8979530A-1974-C7EB-F60C-2ECB473D39EE}"/>
              </a:ext>
            </a:extLst>
          </p:cNvPr>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7. Entgelte und Vergütungen</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Steuerfreie Entgelte</a:t>
            </a:r>
          </a:p>
        </p:txBody>
      </p:sp>
      <p:pic>
        <p:nvPicPr>
          <p:cNvPr id="3" name="Grafik 2">
            <a:extLst>
              <a:ext uri="{FF2B5EF4-FFF2-40B4-BE49-F238E27FC236}">
                <a16:creationId xmlns:a16="http://schemas.microsoft.com/office/drawing/2014/main" id="{5985E9A8-600E-DEB5-F644-DCD94D8AA0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graphicFrame>
        <p:nvGraphicFramePr>
          <p:cNvPr id="4" name="Tabelle 3">
            <a:extLst>
              <a:ext uri="{FF2B5EF4-FFF2-40B4-BE49-F238E27FC236}">
                <a16:creationId xmlns:a16="http://schemas.microsoft.com/office/drawing/2014/main" id="{46CA35A4-D4C8-BE96-F637-094703BA7085}"/>
              </a:ext>
            </a:extLst>
          </p:cNvPr>
          <p:cNvGraphicFramePr>
            <a:graphicFrameLocks noGrp="1"/>
          </p:cNvGraphicFramePr>
          <p:nvPr>
            <p:extLst>
              <p:ext uri="{D42A27DB-BD31-4B8C-83A1-F6EECF244321}">
                <p14:modId xmlns:p14="http://schemas.microsoft.com/office/powerpoint/2010/main" val="3872368500"/>
              </p:ext>
            </p:extLst>
          </p:nvPr>
        </p:nvGraphicFramePr>
        <p:xfrm>
          <a:off x="641350" y="1622149"/>
          <a:ext cx="7716087" cy="3609055"/>
        </p:xfrm>
        <a:graphic>
          <a:graphicData uri="http://schemas.openxmlformats.org/drawingml/2006/table">
            <a:tbl>
              <a:tblPr firstRow="1" bandRow="1">
                <a:tableStyleId>{5C22544A-7EE6-4342-B048-85BDC9FD1C3A}</a:tableStyleId>
              </a:tblPr>
              <a:tblGrid>
                <a:gridCol w="3206893">
                  <a:extLst>
                    <a:ext uri="{9D8B030D-6E8A-4147-A177-3AD203B41FA5}">
                      <a16:colId xmlns:a16="http://schemas.microsoft.com/office/drawing/2014/main" val="20000"/>
                    </a:ext>
                  </a:extLst>
                </a:gridCol>
                <a:gridCol w="4509194">
                  <a:extLst>
                    <a:ext uri="{9D8B030D-6E8A-4147-A177-3AD203B41FA5}">
                      <a16:colId xmlns:a16="http://schemas.microsoft.com/office/drawing/2014/main" val="20001"/>
                    </a:ext>
                  </a:extLst>
                </a:gridCol>
              </a:tblGrid>
              <a:tr h="303568">
                <a:tc>
                  <a:txBody>
                    <a:bodyPr/>
                    <a:lstStyle/>
                    <a:p>
                      <a:pPr algn="ctr"/>
                      <a:r>
                        <a:rPr lang="de-DE" sz="1500" dirty="0">
                          <a:latin typeface="+mj-lt"/>
                        </a:rPr>
                        <a:t>Entgelte</a:t>
                      </a:r>
                      <a:endParaRPr lang="de-DE" sz="1500" dirty="0">
                        <a:solidFill>
                          <a:schemeClr val="accent2">
                            <a:lumMod val="75000"/>
                          </a:schemeClr>
                        </a:solidFill>
                        <a:latin typeface="+mj-lt"/>
                      </a:endParaRPr>
                    </a:p>
                  </a:txBody>
                  <a:tcPr marL="91424" marR="91424" marT="45654" marB="45654" anchor="ctr"/>
                </a:tc>
                <a:tc>
                  <a:txBody>
                    <a:bodyPr/>
                    <a:lstStyle/>
                    <a:p>
                      <a:pPr algn="ctr"/>
                      <a:r>
                        <a:rPr lang="de-DE" sz="1500" dirty="0">
                          <a:latin typeface="+mj-lt"/>
                        </a:rPr>
                        <a:t>Steuer</a:t>
                      </a:r>
                      <a:endParaRPr lang="de-DE" sz="1500" dirty="0">
                        <a:solidFill>
                          <a:schemeClr val="accent2">
                            <a:lumMod val="75000"/>
                          </a:schemeClr>
                        </a:solidFill>
                        <a:latin typeface="+mj-lt"/>
                      </a:endParaRPr>
                    </a:p>
                  </a:txBody>
                  <a:tcPr marL="91424" marR="91424" marT="45654" marB="45654" anchor="ctr"/>
                </a:tc>
                <a:extLst>
                  <a:ext uri="{0D108BD9-81ED-4DB2-BD59-A6C34878D82A}">
                    <a16:rowId xmlns:a16="http://schemas.microsoft.com/office/drawing/2014/main" val="10000"/>
                  </a:ext>
                </a:extLst>
              </a:tr>
              <a:tr h="387849">
                <a:tc>
                  <a:txBody>
                    <a:bodyPr/>
                    <a:lstStyle/>
                    <a:p>
                      <a:pPr marL="0" indent="0" algn="ctr">
                        <a:buNone/>
                      </a:pPr>
                      <a:r>
                        <a:rPr lang="de-DE" sz="1500" dirty="0">
                          <a:latin typeface="Calibri Light" panose="020F0302020204030204" pitchFamily="34" charset="0"/>
                          <a:cs typeface="Calibri Light" panose="020F0302020204030204" pitchFamily="34" charset="0"/>
                        </a:rPr>
                        <a:t>Entgelte</a:t>
                      </a:r>
                      <a:r>
                        <a:rPr lang="de-DE" sz="1500" baseline="0" dirty="0">
                          <a:latin typeface="Calibri Light" panose="020F0302020204030204" pitchFamily="34" charset="0"/>
                          <a:cs typeface="Calibri Light" panose="020F0302020204030204" pitchFamily="34" charset="0"/>
                        </a:rPr>
                        <a:t> bis 10.000 Euro</a:t>
                      </a:r>
                      <a:endParaRPr lang="de-DE" sz="1500" dirty="0">
                        <a:latin typeface="Calibri Light" panose="020F0302020204030204" pitchFamily="34" charset="0"/>
                        <a:cs typeface="Calibri Light" panose="020F0302020204030204" pitchFamily="34" charset="0"/>
                      </a:endParaRPr>
                    </a:p>
                  </a:txBody>
                  <a:tcPr marL="91424" marR="91424" marT="45654" marB="45654" anchor="ctr"/>
                </a:tc>
                <a:tc>
                  <a:txBody>
                    <a:bodyPr/>
                    <a:lstStyle/>
                    <a:p>
                      <a:pPr algn="ctr"/>
                      <a:r>
                        <a:rPr lang="de-DE" sz="1500" dirty="0">
                          <a:latin typeface="Calibri Light" panose="020F0302020204030204" pitchFamily="34" charset="0"/>
                          <a:cs typeface="Calibri Light" panose="020F0302020204030204" pitchFamily="34" charset="0"/>
                        </a:rPr>
                        <a:t>Steuerfrei</a:t>
                      </a:r>
                      <a:endParaRPr lang="de-DE" sz="1500" i="1" dirty="0">
                        <a:latin typeface="Calibri Light" panose="020F0302020204030204" pitchFamily="34" charset="0"/>
                        <a:cs typeface="Calibri Light" panose="020F0302020204030204" pitchFamily="34" charset="0"/>
                      </a:endParaRPr>
                    </a:p>
                  </a:txBody>
                  <a:tcPr marL="91424" marR="91424" marT="45654" marB="45654" anchor="ctr"/>
                </a:tc>
                <a:extLst>
                  <a:ext uri="{0D108BD9-81ED-4DB2-BD59-A6C34878D82A}">
                    <a16:rowId xmlns:a16="http://schemas.microsoft.com/office/drawing/2014/main" val="10001"/>
                  </a:ext>
                </a:extLst>
              </a:tr>
              <a:tr h="303568">
                <a:tc gridSpan="2">
                  <a:txBody>
                    <a:bodyPr/>
                    <a:lstStyle/>
                    <a:p>
                      <a:pPr algn="ctr"/>
                      <a:r>
                        <a:rPr lang="de-DE" sz="1500" i="1" dirty="0">
                          <a:latin typeface="Calibri Light" panose="020F0302020204030204" pitchFamily="34" charset="0"/>
                          <a:cs typeface="Calibri Light" panose="020F0302020204030204" pitchFamily="34" charset="0"/>
                        </a:rPr>
                        <a:t>Freiwillige</a:t>
                      </a:r>
                      <a:r>
                        <a:rPr lang="de-DE" sz="1500" i="1" baseline="0" dirty="0">
                          <a:latin typeface="Calibri Light" panose="020F0302020204030204" pitchFamily="34" charset="0"/>
                          <a:cs typeface="Calibri Light" panose="020F0302020204030204" pitchFamily="34" charset="0"/>
                        </a:rPr>
                        <a:t> Angabe i</a:t>
                      </a:r>
                      <a:r>
                        <a:rPr lang="de-DE" sz="1500" i="1" dirty="0">
                          <a:latin typeface="Calibri Light" panose="020F0302020204030204" pitchFamily="34" charset="0"/>
                          <a:cs typeface="Calibri Light" panose="020F0302020204030204" pitchFamily="34" charset="0"/>
                        </a:rPr>
                        <a:t>n der Steuererklärung</a:t>
                      </a:r>
                      <a:r>
                        <a:rPr lang="de-DE" sz="1500" i="1" baseline="0" dirty="0">
                          <a:latin typeface="Calibri Light" panose="020F0302020204030204" pitchFamily="34" charset="0"/>
                          <a:cs typeface="Calibri Light" panose="020F0302020204030204" pitchFamily="34" charset="0"/>
                        </a:rPr>
                        <a:t> (für EEVE und ISEE relevant)</a:t>
                      </a:r>
                      <a:endParaRPr lang="de-DE" sz="1500" i="1" dirty="0">
                        <a:latin typeface="Calibri Light" panose="020F0302020204030204" pitchFamily="34" charset="0"/>
                        <a:cs typeface="Calibri Light" panose="020F0302020204030204" pitchFamily="34" charset="0"/>
                      </a:endParaRPr>
                    </a:p>
                  </a:txBody>
                  <a:tcPr marL="91424" marR="91424" marT="45654" marB="45654" anchor="ctr"/>
                </a:tc>
                <a:tc hMerge="1">
                  <a:txBody>
                    <a:bodyPr/>
                    <a:lstStyle/>
                    <a:p>
                      <a:pPr algn="ctr"/>
                      <a:endParaRPr lang="de-DE" sz="1500" i="1" dirty="0">
                        <a:latin typeface="AccordLight" panose="02000000000000000000" pitchFamily="50" charset="0"/>
                      </a:endParaRPr>
                    </a:p>
                  </a:txBody>
                  <a:tcPr marL="91434" marR="91434" marT="45692" marB="45692" anchor="ctr"/>
                </a:tc>
                <a:extLst>
                  <a:ext uri="{0D108BD9-81ED-4DB2-BD59-A6C34878D82A}">
                    <a16:rowId xmlns:a16="http://schemas.microsoft.com/office/drawing/2014/main" val="10002"/>
                  </a:ext>
                </a:extLst>
              </a:tr>
              <a:tr h="954341">
                <a:tc>
                  <a:txBody>
                    <a:bodyPr/>
                    <a:lstStyle/>
                    <a:p>
                      <a:pPr algn="ctr"/>
                      <a:r>
                        <a:rPr lang="de-DE" sz="1500" dirty="0">
                          <a:latin typeface="Calibri Light" panose="020F0302020204030204" pitchFamily="34" charset="0"/>
                          <a:cs typeface="Calibri Light" panose="020F0302020204030204" pitchFamily="34" charset="0"/>
                        </a:rPr>
                        <a:t>Entgelte von 10.001 bis 30.658,28 </a:t>
                      </a:r>
                      <a:r>
                        <a:rPr lang="de-DE" sz="1500" baseline="0" dirty="0">
                          <a:latin typeface="Calibri Light" panose="020F0302020204030204" pitchFamily="34" charset="0"/>
                          <a:cs typeface="Calibri Light" panose="020F0302020204030204" pitchFamily="34" charset="0"/>
                        </a:rPr>
                        <a:t>Euro</a:t>
                      </a:r>
                      <a:endParaRPr lang="de-DE" sz="1500" dirty="0">
                        <a:latin typeface="Calibri Light" panose="020F0302020204030204" pitchFamily="34" charset="0"/>
                        <a:cs typeface="Calibri Light" panose="020F0302020204030204" pitchFamily="34" charset="0"/>
                      </a:endParaRPr>
                    </a:p>
                  </a:txBody>
                  <a:tcPr marL="91424" marR="91424" marT="45654" marB="45654" anchor="ctr"/>
                </a:tc>
                <a:tc>
                  <a:txBody>
                    <a:bodyPr/>
                    <a:lstStyle/>
                    <a:p>
                      <a:pPr algn="ctr"/>
                      <a:r>
                        <a:rPr lang="de-DE" sz="1500" dirty="0">
                          <a:latin typeface="Calibri Light" panose="020F0302020204030204" pitchFamily="34" charset="0"/>
                          <a:cs typeface="Calibri Light" panose="020F0302020204030204" pitchFamily="34" charset="0"/>
                        </a:rPr>
                        <a:t>23% Fixbesteuerung („a titolo d‘imposta“)</a:t>
                      </a:r>
                    </a:p>
                    <a:p>
                      <a:pPr algn="ctr"/>
                      <a:r>
                        <a:rPr lang="de-DE" sz="1500" dirty="0">
                          <a:latin typeface="Calibri Light" panose="020F0302020204030204" pitchFamily="34" charset="0"/>
                          <a:cs typeface="Calibri Light" panose="020F0302020204030204" pitchFamily="34" charset="0"/>
                        </a:rPr>
                        <a:t>1,23% Regionale Zusatzsteuer</a:t>
                      </a:r>
                    </a:p>
                    <a:p>
                      <a:pPr algn="ctr"/>
                      <a:r>
                        <a:rPr lang="de-DE" sz="1500" i="1" dirty="0">
                          <a:latin typeface="Calibri Light" panose="020F0302020204030204" pitchFamily="34" charset="0"/>
                          <a:cs typeface="Calibri Light" panose="020F0302020204030204" pitchFamily="34" charset="0"/>
                        </a:rPr>
                        <a:t>Evtl.. Kommunale Zusatzsteuer</a:t>
                      </a:r>
                    </a:p>
                  </a:txBody>
                  <a:tcPr marL="91424" marR="91424" marT="45654" marB="45654" anchor="ctr"/>
                </a:tc>
                <a:extLst>
                  <a:ext uri="{0D108BD9-81ED-4DB2-BD59-A6C34878D82A}">
                    <a16:rowId xmlns:a16="http://schemas.microsoft.com/office/drawing/2014/main" val="10003"/>
                  </a:ext>
                </a:extLst>
              </a:tr>
              <a:tr h="303568">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de-DE" sz="1500" i="1" dirty="0">
                          <a:latin typeface="Calibri Light" panose="020F0302020204030204" pitchFamily="34" charset="0"/>
                          <a:cs typeface="Calibri Light" panose="020F0302020204030204" pitchFamily="34" charset="0"/>
                        </a:rPr>
                        <a:t>Verpflichtende Angabe</a:t>
                      </a:r>
                      <a:r>
                        <a:rPr lang="de-DE" sz="1500" i="1" baseline="0" dirty="0">
                          <a:latin typeface="Calibri Light" panose="020F0302020204030204" pitchFamily="34" charset="0"/>
                          <a:cs typeface="Calibri Light" panose="020F0302020204030204" pitchFamily="34" charset="0"/>
                        </a:rPr>
                        <a:t> in</a:t>
                      </a:r>
                      <a:r>
                        <a:rPr lang="de-DE" sz="1500" i="1" dirty="0">
                          <a:latin typeface="Calibri Light" panose="020F0302020204030204" pitchFamily="34" charset="0"/>
                          <a:cs typeface="Calibri Light" panose="020F0302020204030204" pitchFamily="34" charset="0"/>
                        </a:rPr>
                        <a:t> der Steuererklärung (für Berechnung</a:t>
                      </a:r>
                      <a:r>
                        <a:rPr lang="de-DE" sz="1500" i="1" baseline="0" dirty="0">
                          <a:latin typeface="Calibri Light" panose="020F0302020204030204" pitchFamily="34" charset="0"/>
                          <a:cs typeface="Calibri Light" panose="020F0302020204030204" pitchFamily="34" charset="0"/>
                        </a:rPr>
                        <a:t> Steuersatz)</a:t>
                      </a:r>
                      <a:endParaRPr lang="de-DE" sz="1500" i="1" dirty="0">
                        <a:latin typeface="Calibri Light" panose="020F0302020204030204" pitchFamily="34" charset="0"/>
                        <a:cs typeface="Calibri Light" panose="020F0302020204030204" pitchFamily="34" charset="0"/>
                      </a:endParaRPr>
                    </a:p>
                  </a:txBody>
                  <a:tcPr marL="91424" marR="91424" marT="45654" marB="45654" anchor="ctr"/>
                </a:tc>
                <a:tc hMerge="1">
                  <a:txBody>
                    <a:bodyPr/>
                    <a:lstStyle/>
                    <a:p>
                      <a:pPr algn="ctr"/>
                      <a:endParaRPr lang="de-DE" sz="1500" i="1" dirty="0">
                        <a:latin typeface="AccordLight" panose="02000000000000000000" pitchFamily="50" charset="0"/>
                      </a:endParaRPr>
                    </a:p>
                  </a:txBody>
                  <a:tcPr marL="91434" marR="91434" marT="45692" marB="45692" anchor="ctr"/>
                </a:tc>
                <a:extLst>
                  <a:ext uri="{0D108BD9-81ED-4DB2-BD59-A6C34878D82A}">
                    <a16:rowId xmlns:a16="http://schemas.microsoft.com/office/drawing/2014/main" val="10004"/>
                  </a:ext>
                </a:extLst>
              </a:tr>
              <a:tr h="954341">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de-DE" sz="1500" dirty="0">
                          <a:latin typeface="Calibri Light" panose="020F0302020204030204" pitchFamily="34" charset="0"/>
                          <a:cs typeface="Calibri Light" panose="020F0302020204030204" pitchFamily="34" charset="0"/>
                        </a:rPr>
                        <a:t>Entgelte über 30.658,28</a:t>
                      </a:r>
                      <a:r>
                        <a:rPr lang="de-DE" sz="1500" baseline="0" dirty="0">
                          <a:latin typeface="Calibri Light" panose="020F0302020204030204" pitchFamily="34" charset="0"/>
                          <a:cs typeface="Calibri Light" panose="020F0302020204030204" pitchFamily="34" charset="0"/>
                        </a:rPr>
                        <a:t> Euro</a:t>
                      </a:r>
                      <a:endParaRPr lang="de-DE" sz="1500" dirty="0">
                        <a:latin typeface="Calibri Light" panose="020F0302020204030204" pitchFamily="34" charset="0"/>
                        <a:cs typeface="Calibri Light" panose="020F0302020204030204" pitchFamily="34" charset="0"/>
                      </a:endParaRPr>
                    </a:p>
                  </a:txBody>
                  <a:tcPr marL="91424" marR="91424" marT="45654" marB="45654" anchor="ctr"/>
                </a:tc>
                <a:tc>
                  <a:txBody>
                    <a:bodyPr/>
                    <a:lstStyle/>
                    <a:p>
                      <a:pPr algn="ctr"/>
                      <a:r>
                        <a:rPr lang="de-DE" sz="1500" dirty="0">
                          <a:latin typeface="Calibri Light" panose="020F0302020204030204" pitchFamily="34" charset="0"/>
                          <a:cs typeface="Calibri Light" panose="020F0302020204030204" pitchFamily="34" charset="0"/>
                        </a:rPr>
                        <a:t>23% Vorsteuer („a titolo d‘acconto“)</a:t>
                      </a:r>
                    </a:p>
                    <a:p>
                      <a:pPr algn="ctr"/>
                      <a:r>
                        <a:rPr lang="de-DE" sz="1500" dirty="0">
                          <a:latin typeface="Calibri Light" panose="020F0302020204030204" pitchFamily="34" charset="0"/>
                          <a:cs typeface="Calibri Light" panose="020F0302020204030204" pitchFamily="34" charset="0"/>
                        </a:rPr>
                        <a:t>1,23% Regionale Zusatzsteuer</a:t>
                      </a:r>
                    </a:p>
                    <a:p>
                      <a:pPr algn="ctr"/>
                      <a:r>
                        <a:rPr lang="de-DE" sz="1500" i="1" dirty="0">
                          <a:latin typeface="Calibri Light" panose="020F0302020204030204" pitchFamily="34" charset="0"/>
                          <a:cs typeface="Calibri Light" panose="020F0302020204030204" pitchFamily="34" charset="0"/>
                        </a:rPr>
                        <a:t>Evtl.. Kommunale Zusatzsteuer</a:t>
                      </a:r>
                    </a:p>
                  </a:txBody>
                  <a:tcPr marL="91424" marR="91424" marT="45654" marB="45654" anchor="ctr"/>
                </a:tc>
                <a:extLst>
                  <a:ext uri="{0D108BD9-81ED-4DB2-BD59-A6C34878D82A}">
                    <a16:rowId xmlns:a16="http://schemas.microsoft.com/office/drawing/2014/main" val="10005"/>
                  </a:ext>
                </a:extLst>
              </a:tr>
              <a:tr h="352800">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de-DE" sz="1500" i="1" dirty="0">
                          <a:latin typeface="Calibri Light" panose="020F0302020204030204" pitchFamily="34" charset="0"/>
                          <a:cs typeface="Calibri Light" panose="020F0302020204030204" pitchFamily="34" charset="0"/>
                        </a:rPr>
                        <a:t>Verpflichtende Angabe</a:t>
                      </a:r>
                      <a:r>
                        <a:rPr lang="de-DE" sz="1500" i="1" baseline="0" dirty="0">
                          <a:latin typeface="Calibri Light" panose="020F0302020204030204" pitchFamily="34" charset="0"/>
                          <a:cs typeface="Calibri Light" panose="020F0302020204030204" pitchFamily="34" charset="0"/>
                        </a:rPr>
                        <a:t> in</a:t>
                      </a:r>
                      <a:r>
                        <a:rPr lang="de-DE" sz="1500" i="1" dirty="0">
                          <a:latin typeface="Calibri Light" panose="020F0302020204030204" pitchFamily="34" charset="0"/>
                          <a:cs typeface="Calibri Light" panose="020F0302020204030204" pitchFamily="34" charset="0"/>
                        </a:rPr>
                        <a:t> der Steuererklärung (für besteuerbares Einkommen</a:t>
                      </a:r>
                      <a:r>
                        <a:rPr lang="de-DE" sz="1500" i="1" baseline="0" dirty="0">
                          <a:latin typeface="Calibri Light" panose="020F0302020204030204" pitchFamily="34" charset="0"/>
                          <a:cs typeface="Calibri Light" panose="020F0302020204030204" pitchFamily="34" charset="0"/>
                        </a:rPr>
                        <a:t>)</a:t>
                      </a:r>
                      <a:endParaRPr lang="de-DE" sz="1500" i="1" dirty="0">
                        <a:latin typeface="Calibri Light" panose="020F0302020204030204" pitchFamily="34" charset="0"/>
                        <a:cs typeface="Calibri Light" panose="020F0302020204030204" pitchFamily="34" charset="0"/>
                      </a:endParaRPr>
                    </a:p>
                  </a:txBody>
                  <a:tcPr marL="91424" marR="91424" marT="45654" marB="45654" anchor="ct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de-DE" sz="1500" i="1" dirty="0">
                        <a:latin typeface="Calibri Light" panose="020F0302020204030204" pitchFamily="34" charset="0"/>
                        <a:cs typeface="Calibri Light" panose="020F0302020204030204" pitchFamily="34" charset="0"/>
                      </a:endParaRPr>
                    </a:p>
                  </a:txBody>
                  <a:tcPr marL="91424" marR="91424" marT="45654" marB="45654"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61028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7. Entgelte und Vergütungen</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Mod. CU / Mod. 770</a:t>
            </a:r>
          </a:p>
        </p:txBody>
      </p:sp>
      <p:sp>
        <p:nvSpPr>
          <p:cNvPr id="109571"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5161899A-A7A5-42AC-B362-209118048526}" type="slidenum">
              <a:rPr lang="de-DE" altLang="de-DE" sz="1200" smtClean="0">
                <a:solidFill>
                  <a:srgbClr val="D9D9D9"/>
                </a:solidFill>
                <a:latin typeface="+mj-lt"/>
              </a:rPr>
              <a:pPr>
                <a:spcBef>
                  <a:spcPct val="0"/>
                </a:spcBef>
                <a:buFontTx/>
                <a:buNone/>
              </a:pPr>
              <a:t>43</a:t>
            </a:fld>
            <a:endParaRPr lang="de-DE" altLang="de-DE" sz="1200">
              <a:solidFill>
                <a:srgbClr val="D9D9D9"/>
              </a:solidFill>
              <a:latin typeface="+mj-lt"/>
            </a:endParaRPr>
          </a:p>
        </p:txBody>
      </p:sp>
      <p:sp>
        <p:nvSpPr>
          <p:cNvPr id="109572"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09573" name="Text Box 6"/>
          <p:cNvSpPr txBox="1">
            <a:spLocks noChangeArrowheads="1"/>
          </p:cNvSpPr>
          <p:nvPr/>
        </p:nvSpPr>
        <p:spPr bwMode="auto">
          <a:xfrm>
            <a:off x="431800" y="1671638"/>
            <a:ext cx="8280400"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sz="2200" b="1" u="sng" dirty="0">
                <a:latin typeface="+mj-lt"/>
              </a:rPr>
              <a:t>Bescheinigung CU „</a:t>
            </a:r>
            <a:r>
              <a:rPr lang="de-DE" altLang="de-DE" sz="2200" b="1" u="sng" dirty="0" err="1">
                <a:latin typeface="+mj-lt"/>
              </a:rPr>
              <a:t>Certificazione</a:t>
            </a:r>
            <a:r>
              <a:rPr lang="de-DE" altLang="de-DE" sz="2200" b="1" u="sng" dirty="0">
                <a:latin typeface="+mj-lt"/>
              </a:rPr>
              <a:t> </a:t>
            </a:r>
            <a:r>
              <a:rPr lang="de-DE" altLang="de-DE" sz="2200" b="1" u="sng" dirty="0" err="1">
                <a:latin typeface="+mj-lt"/>
              </a:rPr>
              <a:t>Unica</a:t>
            </a:r>
            <a:r>
              <a:rPr lang="de-DE" altLang="de-DE" sz="2200" b="1" u="sng" dirty="0">
                <a:latin typeface="+mj-lt"/>
              </a:rPr>
              <a:t>“</a:t>
            </a:r>
          </a:p>
          <a:p>
            <a:pPr algn="just" eaLnBrk="1" hangingPunct="1">
              <a:buFont typeface="Arial" panose="020B0604020202020204" pitchFamily="34" charset="0"/>
              <a:buChar char="•"/>
            </a:pPr>
            <a:endParaRPr lang="de-DE" altLang="de-DE" sz="2200" b="1" dirty="0">
              <a:latin typeface="+mj-lt"/>
            </a:endParaRPr>
          </a:p>
          <a:p>
            <a:pPr lvl="1" algn="just" eaLnBrk="1" hangingPunct="1">
              <a:buFont typeface="Arial" panose="020B0604020202020204" pitchFamily="34" charset="0"/>
              <a:buChar char="•"/>
            </a:pPr>
            <a:r>
              <a:rPr lang="de-DE" altLang="de-DE" sz="2200" dirty="0">
                <a:latin typeface="+mj-lt"/>
              </a:rPr>
              <a:t>Ab 01. Jänner 2014 als Ersatz für die formlose Bestätigung der ausgezahlten Entgelte;</a:t>
            </a:r>
          </a:p>
          <a:p>
            <a:pPr lvl="1" algn="just" eaLnBrk="1" hangingPunct="1">
              <a:buFont typeface="Arial" panose="020B0604020202020204" pitchFamily="34" charset="0"/>
              <a:buChar char="•"/>
            </a:pPr>
            <a:r>
              <a:rPr lang="de-DE" altLang="de-DE" sz="2200" dirty="0">
                <a:latin typeface="+mj-lt"/>
              </a:rPr>
              <a:t>Telematische Übermittlung innerhalb 16. März</a:t>
            </a:r>
          </a:p>
          <a:p>
            <a:pPr lvl="1" algn="just" eaLnBrk="1" hangingPunct="1">
              <a:buFont typeface="Arial" panose="020B0604020202020204" pitchFamily="34" charset="0"/>
              <a:buChar char="•"/>
            </a:pPr>
            <a:r>
              <a:rPr lang="de-DE" altLang="de-DE" sz="2200" dirty="0">
                <a:latin typeface="+mj-lt"/>
              </a:rPr>
              <a:t>Aushändigen der Bescheinigung bis 16. März</a:t>
            </a:r>
            <a:endParaRPr lang="de-DE" altLang="de-DE" sz="2200" dirty="0">
              <a:solidFill>
                <a:srgbClr val="00B0F0"/>
              </a:solidFill>
              <a:latin typeface="+mj-lt"/>
            </a:endParaRPr>
          </a:p>
          <a:p>
            <a:pPr lvl="1" algn="just" eaLnBrk="1" hangingPunct="1">
              <a:buFont typeface="Arial" panose="020B0604020202020204" pitchFamily="34" charset="0"/>
              <a:buChar char="•"/>
            </a:pPr>
            <a:r>
              <a:rPr lang="de-DE" altLang="de-DE" sz="2200" dirty="0">
                <a:latin typeface="+mj-lt"/>
              </a:rPr>
              <a:t>Angabe aller Eingangsrechnungen von Freiberuflern mit </a:t>
            </a:r>
            <a:r>
              <a:rPr lang="de-DE" altLang="de-DE" sz="2200" dirty="0" err="1">
                <a:latin typeface="+mj-lt"/>
              </a:rPr>
              <a:t>Vorsteuereinbehalt</a:t>
            </a:r>
            <a:r>
              <a:rPr lang="de-DE" altLang="de-DE" sz="2200" dirty="0">
                <a:latin typeface="+mj-lt"/>
              </a:rPr>
              <a:t> und der steuerfreien Entgelte und Vergütungen;</a:t>
            </a:r>
          </a:p>
          <a:p>
            <a:pPr lvl="1" algn="just" eaLnBrk="1" hangingPunct="1">
              <a:buFont typeface="Arial" panose="020B0604020202020204" pitchFamily="34" charset="0"/>
              <a:buChar char="•"/>
            </a:pPr>
            <a:endParaRPr lang="de-DE" altLang="de-DE" sz="2200" dirty="0">
              <a:latin typeface="+mj-lt"/>
            </a:endParaRPr>
          </a:p>
          <a:p>
            <a:pPr lvl="1" algn="just" eaLnBrk="1" hangingPunct="1">
              <a:buFont typeface="Arial" panose="020B0604020202020204" pitchFamily="34" charset="0"/>
              <a:buChar char="•"/>
            </a:pPr>
            <a:r>
              <a:rPr lang="de-DE" altLang="de-DE" sz="2200" b="1" u="sng" dirty="0">
                <a:solidFill>
                  <a:srgbClr val="00B0F0"/>
                </a:solidFill>
                <a:latin typeface="+mj-lt"/>
              </a:rPr>
              <a:t>Evtl. Befreiung unter Anwendung des Pauschalsystems Art. 86 KDS, da Verein kein Steuersubstitut</a:t>
            </a:r>
          </a:p>
          <a:p>
            <a:pPr lvl="1" algn="just" eaLnBrk="1" hangingPunct="1">
              <a:buFont typeface="Arial" panose="020B0604020202020204" pitchFamily="34" charset="0"/>
              <a:buChar char="•"/>
            </a:pPr>
            <a:endParaRPr lang="de-DE" altLang="de-DE" sz="2200" dirty="0">
              <a:latin typeface="+mj-lt"/>
            </a:endParaRPr>
          </a:p>
          <a:p>
            <a:pPr algn="just" eaLnBrk="1" hangingPunct="1">
              <a:buFont typeface="Arial" panose="020B0604020202020204" pitchFamily="34" charset="0"/>
              <a:buChar char="•"/>
            </a:pPr>
            <a:endParaRPr lang="de-DE" altLang="de-DE" sz="2200" u="sng" dirty="0">
              <a:latin typeface="+mj-lt"/>
            </a:endParaRPr>
          </a:p>
          <a:p>
            <a:pPr algn="just" eaLnBrk="1" hangingPunct="1">
              <a:buFont typeface="Arial" panose="020B0604020202020204" pitchFamily="34" charset="0"/>
              <a:buChar char="•"/>
            </a:pPr>
            <a:endParaRPr lang="de-DE" altLang="de-DE" sz="2200" u="sng" dirty="0">
              <a:latin typeface="+mj-lt"/>
            </a:endParaRPr>
          </a:p>
          <a:p>
            <a:pPr algn="just" eaLnBrk="1" hangingPunct="1">
              <a:buFont typeface="Arial" panose="020B0604020202020204" pitchFamily="34" charset="0"/>
              <a:buChar char="•"/>
            </a:pPr>
            <a:endParaRPr lang="de-DE" altLang="de-DE" sz="2200" u="sng" dirty="0">
              <a:latin typeface="+mj-lt"/>
            </a:endParaRPr>
          </a:p>
        </p:txBody>
      </p:sp>
      <p:pic>
        <p:nvPicPr>
          <p:cNvPr id="2" name="Grafik 1">
            <a:extLst>
              <a:ext uri="{FF2B5EF4-FFF2-40B4-BE49-F238E27FC236}">
                <a16:creationId xmlns:a16="http://schemas.microsoft.com/office/drawing/2014/main" id="{54A6F17B-C6BB-AE81-7976-F1B159DE5D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7. Entgelte und Vergütungen</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Mod. CU / Mod. 770</a:t>
            </a:r>
          </a:p>
        </p:txBody>
      </p:sp>
      <p:sp>
        <p:nvSpPr>
          <p:cNvPr id="11161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B5CEC4CB-1B45-485A-B46C-4CC715E67ED9}" type="slidenum">
              <a:rPr lang="de-DE" altLang="de-DE" sz="1200" smtClean="0">
                <a:solidFill>
                  <a:srgbClr val="D9D9D9"/>
                </a:solidFill>
                <a:latin typeface="+mj-lt"/>
              </a:rPr>
              <a:pPr>
                <a:spcBef>
                  <a:spcPct val="0"/>
                </a:spcBef>
                <a:buFontTx/>
                <a:buNone/>
              </a:pPr>
              <a:t>44</a:t>
            </a:fld>
            <a:endParaRPr lang="de-DE" altLang="de-DE" sz="1200">
              <a:solidFill>
                <a:srgbClr val="D9D9D9"/>
              </a:solidFill>
              <a:latin typeface="+mj-lt"/>
            </a:endParaRPr>
          </a:p>
        </p:txBody>
      </p:sp>
      <p:sp>
        <p:nvSpPr>
          <p:cNvPr id="111620"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11621" name="Text Box 6"/>
          <p:cNvSpPr txBox="1">
            <a:spLocks noChangeArrowheads="1"/>
          </p:cNvSpPr>
          <p:nvPr/>
        </p:nvSpPr>
        <p:spPr bwMode="auto">
          <a:xfrm>
            <a:off x="431800" y="1341438"/>
            <a:ext cx="8280400" cy="4647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sz="2200" b="1" u="sng" dirty="0">
                <a:latin typeface="+mj-lt"/>
              </a:rPr>
              <a:t>Modell 770</a:t>
            </a:r>
          </a:p>
          <a:p>
            <a:pPr lvl="1" algn="just" eaLnBrk="1" hangingPunct="1">
              <a:buFont typeface="Arial" panose="020B0604020202020204" pitchFamily="34" charset="0"/>
              <a:buChar char="•"/>
            </a:pPr>
            <a:r>
              <a:rPr lang="de-DE" altLang="de-DE" sz="2200" dirty="0">
                <a:latin typeface="+mj-lt"/>
              </a:rPr>
              <a:t>Erklärung der abgeführten Steuereinbehalte (z.B. Freiberufler) innerhalb eines Kalenderjahres (Kodex 1040);</a:t>
            </a:r>
          </a:p>
          <a:p>
            <a:pPr lvl="1" algn="just" eaLnBrk="1" hangingPunct="1">
              <a:buFont typeface="Arial" panose="020B0604020202020204" pitchFamily="34" charset="0"/>
              <a:buChar char="•"/>
            </a:pPr>
            <a:r>
              <a:rPr lang="de-DE" altLang="de-DE" sz="2200" dirty="0">
                <a:latin typeface="+mj-lt"/>
              </a:rPr>
              <a:t>Telematische Übermittlung: innerhalb 31. Oktober Folgejahr;</a:t>
            </a:r>
          </a:p>
          <a:p>
            <a:pPr lvl="1" algn="just" eaLnBrk="1" hangingPunct="1">
              <a:buFont typeface="Arial" panose="020B0604020202020204" pitchFamily="34" charset="0"/>
              <a:buChar char="•"/>
            </a:pPr>
            <a:r>
              <a:rPr lang="de-DE" altLang="de-DE" sz="2200" dirty="0">
                <a:latin typeface="+mj-lt"/>
              </a:rPr>
              <a:t>Benötigte Unterlagen:</a:t>
            </a:r>
          </a:p>
          <a:p>
            <a:pPr lvl="2" algn="just" eaLnBrk="1" hangingPunct="1">
              <a:buFont typeface="Arial" panose="020B0604020202020204" pitchFamily="34" charset="0"/>
              <a:buChar char="•"/>
            </a:pPr>
            <a:r>
              <a:rPr lang="de-DE" altLang="de-DE" dirty="0">
                <a:latin typeface="+mj-lt"/>
              </a:rPr>
              <a:t>Bescheinigung CU</a:t>
            </a:r>
          </a:p>
          <a:p>
            <a:pPr lvl="2" algn="just" eaLnBrk="1" hangingPunct="1">
              <a:buFont typeface="Arial" panose="020B0604020202020204" pitchFamily="34" charset="0"/>
              <a:buChar char="•"/>
            </a:pPr>
            <a:r>
              <a:rPr lang="de-DE" altLang="de-DE" dirty="0">
                <a:latin typeface="+mj-lt"/>
              </a:rPr>
              <a:t>F24 über die eingezahlten Vorsteuern</a:t>
            </a:r>
          </a:p>
          <a:p>
            <a:pPr lvl="2" algn="just" eaLnBrk="1" hangingPunct="1">
              <a:buFont typeface="Arial" panose="020B0604020202020204" pitchFamily="34" charset="0"/>
              <a:buChar char="•"/>
            </a:pPr>
            <a:endParaRPr lang="de-DE" altLang="de-DE" dirty="0">
              <a:latin typeface="+mj-lt"/>
            </a:endParaRPr>
          </a:p>
          <a:p>
            <a:pPr lvl="1" algn="just" eaLnBrk="1" hangingPunct="1">
              <a:buFont typeface="Arial" panose="020B0604020202020204" pitchFamily="34" charset="0"/>
              <a:buChar char="•"/>
            </a:pPr>
            <a:r>
              <a:rPr lang="de-DE" altLang="de-DE" sz="2200" b="1" u="sng" dirty="0">
                <a:solidFill>
                  <a:srgbClr val="00B0F0"/>
                </a:solidFill>
                <a:latin typeface="+mj-lt"/>
              </a:rPr>
              <a:t>Evtl. Befreiung unter Anwendung des Pauschalsystems Art. 86 KDS, da Verein kein Steuersubstitut</a:t>
            </a:r>
          </a:p>
          <a:p>
            <a:pPr algn="just" eaLnBrk="1" hangingPunct="1">
              <a:buFont typeface="Arial" panose="020B0604020202020204" pitchFamily="34" charset="0"/>
              <a:buChar char="•"/>
            </a:pPr>
            <a:endParaRPr lang="de-DE" altLang="de-DE" sz="2200" u="sng" dirty="0">
              <a:latin typeface="+mj-lt"/>
            </a:endParaRPr>
          </a:p>
          <a:p>
            <a:pPr marL="811213" lvl="1" indent="-368300" algn="just" eaLnBrk="1" hangingPunct="1">
              <a:buFont typeface="Arial" panose="020B0604020202020204" pitchFamily="34" charset="0"/>
              <a:buChar char="•"/>
            </a:pPr>
            <a:r>
              <a:rPr lang="de-DE" altLang="de-DE" sz="2200" u="sng" dirty="0">
                <a:solidFill>
                  <a:srgbClr val="FF0000"/>
                </a:solidFill>
                <a:latin typeface="+mj-lt"/>
              </a:rPr>
              <a:t>Wichtig: Der STV kann evtl. diesen Dienst übernehmen, indem </a:t>
            </a:r>
          </a:p>
          <a:p>
            <a:pPr marL="811213" indent="-368300" algn="just" eaLnBrk="1" hangingPunct="1"/>
            <a:r>
              <a:rPr lang="de-DE" altLang="de-DE" sz="2200" dirty="0">
                <a:solidFill>
                  <a:srgbClr val="FF0000"/>
                </a:solidFill>
                <a:latin typeface="+mj-lt"/>
              </a:rPr>
              <a:t>	</a:t>
            </a:r>
            <a:r>
              <a:rPr lang="de-DE" altLang="de-DE" sz="2200" u="sng" dirty="0">
                <a:solidFill>
                  <a:srgbClr val="FF0000"/>
                </a:solidFill>
                <a:latin typeface="+mj-lt"/>
              </a:rPr>
              <a:t>die Rechnungen auf sie ausgestellt werden. In diesem Fall entfällt die Erstellung des CU und des 770 für den Verein. </a:t>
            </a:r>
          </a:p>
        </p:txBody>
      </p:sp>
      <p:pic>
        <p:nvPicPr>
          <p:cNvPr id="2" name="Grafik 1">
            <a:extLst>
              <a:ext uri="{FF2B5EF4-FFF2-40B4-BE49-F238E27FC236}">
                <a16:creationId xmlns:a16="http://schemas.microsoft.com/office/drawing/2014/main" id="{A1D6E5B6-8D51-A71B-E218-9665CF1B71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8. Spenden und Steuerbonus</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Spenden</a:t>
            </a:r>
          </a:p>
        </p:txBody>
      </p:sp>
      <p:sp>
        <p:nvSpPr>
          <p:cNvPr id="124931"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B9ED9D53-1607-47A7-B1EC-5DE3B2EBB6EA}" type="slidenum">
              <a:rPr lang="de-DE" altLang="de-DE" sz="1200" smtClean="0">
                <a:solidFill>
                  <a:srgbClr val="D9D9D9"/>
                </a:solidFill>
                <a:latin typeface="+mj-lt"/>
              </a:rPr>
              <a:pPr>
                <a:spcBef>
                  <a:spcPct val="0"/>
                </a:spcBef>
                <a:buFontTx/>
                <a:buNone/>
              </a:pPr>
              <a:t>45</a:t>
            </a:fld>
            <a:endParaRPr lang="de-DE" altLang="de-DE" sz="1200">
              <a:solidFill>
                <a:srgbClr val="D9D9D9"/>
              </a:solidFill>
              <a:latin typeface="+mj-lt"/>
            </a:endParaRPr>
          </a:p>
        </p:txBody>
      </p:sp>
      <p:sp>
        <p:nvSpPr>
          <p:cNvPr id="124932"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91141" name="Text Box 6"/>
          <p:cNvSpPr txBox="1">
            <a:spLocks noChangeArrowheads="1"/>
          </p:cNvSpPr>
          <p:nvPr/>
        </p:nvSpPr>
        <p:spPr bwMode="auto">
          <a:xfrm>
            <a:off x="431800" y="1341438"/>
            <a:ext cx="82804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indent="0" algn="just" eaLnBrk="1" hangingPunct="1">
              <a:defRPr/>
            </a:pPr>
            <a:r>
              <a:rPr lang="de-DE" altLang="de-DE" sz="2000" b="1" u="sng" dirty="0">
                <a:latin typeface="+mj-lt"/>
              </a:rPr>
              <a:t>Regelung der Spenden mit der Reform des Dritten Sektors</a:t>
            </a:r>
          </a:p>
          <a:p>
            <a:pPr marL="0" indent="0" algn="just" eaLnBrk="1" hangingPunct="1">
              <a:defRPr/>
            </a:pPr>
            <a:endParaRPr lang="de-DE" altLang="de-DE" sz="2000" b="1" u="sng" dirty="0">
              <a:latin typeface="+mj-lt"/>
            </a:endParaRPr>
          </a:p>
          <a:p>
            <a:pPr marL="0" indent="0" algn="just" eaLnBrk="1" hangingPunct="1">
              <a:defRPr/>
            </a:pPr>
            <a:r>
              <a:rPr lang="de-DE" altLang="de-DE" sz="2000" b="1" u="sng" dirty="0">
                <a:latin typeface="+mj-lt"/>
              </a:rPr>
              <a:t>Regelung ab 2018</a:t>
            </a:r>
          </a:p>
          <a:p>
            <a:pPr algn="just" eaLnBrk="1" hangingPunct="1">
              <a:buFont typeface="Arial" panose="020B0604020202020204" pitchFamily="34" charset="0"/>
              <a:buChar char="•"/>
              <a:defRPr/>
            </a:pPr>
            <a:r>
              <a:rPr lang="de-DE" altLang="de-DE" sz="2000" dirty="0">
                <a:latin typeface="+mj-lt"/>
              </a:rPr>
              <a:t>Spenden an </a:t>
            </a:r>
            <a:r>
              <a:rPr lang="de-DE" altLang="de-DE" sz="2000" b="1" dirty="0">
                <a:latin typeface="+mj-lt"/>
              </a:rPr>
              <a:t>Amateursportvereine</a:t>
            </a:r>
            <a:r>
              <a:rPr lang="de-DE" altLang="de-DE" sz="2000" dirty="0">
                <a:latin typeface="+mj-lt"/>
              </a:rPr>
              <a:t> sind für Privatpersonen zu 19% bis zu einem max. Betrag von 1.500 Euro von der Steuer absetzbar; </a:t>
            </a:r>
            <a:r>
              <a:rPr lang="de-DE" altLang="de-DE" sz="2000" i="1" dirty="0">
                <a:latin typeface="+mj-lt"/>
              </a:rPr>
              <a:t>(Abs. 1, Buchstabe i-</a:t>
            </a:r>
            <a:r>
              <a:rPr lang="de-DE" altLang="de-DE" sz="2000" i="1" dirty="0" err="1">
                <a:latin typeface="+mj-lt"/>
              </a:rPr>
              <a:t>ter</a:t>
            </a:r>
            <a:r>
              <a:rPr lang="de-DE" altLang="de-DE" sz="2000" i="1" dirty="0">
                <a:latin typeface="+mj-lt"/>
              </a:rPr>
              <a:t>, Art. 15 TUIR) </a:t>
            </a:r>
            <a:r>
              <a:rPr lang="de-DE" altLang="de-DE" sz="2000" b="1" i="1" dirty="0">
                <a:latin typeface="+mj-lt"/>
              </a:rPr>
              <a:t>– keine Änderung</a:t>
            </a:r>
          </a:p>
          <a:p>
            <a:pPr algn="just" eaLnBrk="1" hangingPunct="1">
              <a:buFont typeface="Arial" panose="020B0604020202020204" pitchFamily="34" charset="0"/>
              <a:buChar char="•"/>
              <a:defRPr/>
            </a:pPr>
            <a:r>
              <a:rPr lang="de-DE" altLang="de-DE" sz="2000" dirty="0">
                <a:latin typeface="+mj-lt"/>
              </a:rPr>
              <a:t>Spenden an </a:t>
            </a:r>
            <a:r>
              <a:rPr lang="de-DE" altLang="de-DE" sz="2000" b="1" dirty="0" err="1">
                <a:latin typeface="+mj-lt"/>
              </a:rPr>
              <a:t>Volontariatsvereine</a:t>
            </a:r>
            <a:r>
              <a:rPr lang="de-DE" altLang="de-DE" sz="2000" dirty="0">
                <a:latin typeface="+mj-lt"/>
              </a:rPr>
              <a:t> sind für Privatpersonen zu 35% bis zu einem max. Betrag von 30.000 Euro von der Steuer absetzbar; </a:t>
            </a:r>
          </a:p>
          <a:p>
            <a:pPr marL="361950" indent="0" algn="just" eaLnBrk="1" hangingPunct="1">
              <a:defRPr/>
            </a:pPr>
            <a:r>
              <a:rPr lang="de-DE" altLang="de-DE" sz="2000" i="1" dirty="0">
                <a:latin typeface="+mj-lt"/>
              </a:rPr>
              <a:t>(Art. 83, Abs. 1, </a:t>
            </a:r>
            <a:r>
              <a:rPr lang="de-DE" altLang="de-DE" sz="2000" i="1" dirty="0" err="1">
                <a:latin typeface="+mj-lt"/>
              </a:rPr>
              <a:t>D.Lgs</a:t>
            </a:r>
            <a:r>
              <a:rPr lang="de-DE" altLang="de-DE" sz="2000" i="1" dirty="0">
                <a:latin typeface="+mj-lt"/>
              </a:rPr>
              <a:t> 117/2017) – </a:t>
            </a:r>
            <a:r>
              <a:rPr lang="de-DE" altLang="de-DE" sz="2000" b="1" dirty="0">
                <a:latin typeface="+mj-lt"/>
              </a:rPr>
              <a:t>bereits mit 2018 </a:t>
            </a:r>
            <a:r>
              <a:rPr lang="de-DE" altLang="de-DE" sz="2000" b="1" i="1" dirty="0">
                <a:latin typeface="+mj-lt"/>
              </a:rPr>
              <a:t>ÄNDERUNG</a:t>
            </a:r>
          </a:p>
          <a:p>
            <a:pPr algn="just" eaLnBrk="1" hangingPunct="1">
              <a:buFont typeface="Arial" panose="020B0604020202020204" pitchFamily="34" charset="0"/>
              <a:buChar char="•"/>
              <a:defRPr/>
            </a:pPr>
            <a:r>
              <a:rPr lang="de-DE" altLang="de-DE" sz="2000" dirty="0">
                <a:latin typeface="+mj-lt"/>
              </a:rPr>
              <a:t>Spenden an </a:t>
            </a:r>
            <a:r>
              <a:rPr lang="de-DE" altLang="de-DE" sz="2000" b="1" dirty="0">
                <a:latin typeface="+mj-lt"/>
              </a:rPr>
              <a:t>andere </a:t>
            </a:r>
            <a:r>
              <a:rPr lang="de-DE" altLang="de-DE" sz="2000" b="1" dirty="0" err="1">
                <a:latin typeface="+mj-lt"/>
              </a:rPr>
              <a:t>Enti</a:t>
            </a:r>
            <a:r>
              <a:rPr lang="de-DE" altLang="de-DE" sz="2000" b="1" dirty="0">
                <a:latin typeface="+mj-lt"/>
              </a:rPr>
              <a:t> di </a:t>
            </a:r>
            <a:r>
              <a:rPr lang="de-DE" altLang="de-DE" sz="2000" b="1" dirty="0" err="1">
                <a:latin typeface="+mj-lt"/>
              </a:rPr>
              <a:t>terzo</a:t>
            </a:r>
            <a:r>
              <a:rPr lang="de-DE" altLang="de-DE" sz="2000" b="1" dirty="0">
                <a:latin typeface="+mj-lt"/>
              </a:rPr>
              <a:t> </a:t>
            </a:r>
            <a:r>
              <a:rPr lang="de-DE" altLang="de-DE" sz="2000" b="1" dirty="0" err="1">
                <a:latin typeface="+mj-lt"/>
              </a:rPr>
              <a:t>settore</a:t>
            </a:r>
            <a:r>
              <a:rPr lang="de-DE" altLang="de-DE" sz="2000" b="1" dirty="0">
                <a:latin typeface="+mj-lt"/>
              </a:rPr>
              <a:t> </a:t>
            </a:r>
            <a:r>
              <a:rPr lang="de-DE" altLang="de-DE" sz="2000" dirty="0">
                <a:latin typeface="+mj-lt"/>
              </a:rPr>
              <a:t>sind für Privatpersonen zu 30% bis zu einem max. Betrag von 30.000 Euro von der Steuer absetzbar; </a:t>
            </a:r>
          </a:p>
          <a:p>
            <a:pPr marL="361950" indent="0" algn="just" eaLnBrk="1" hangingPunct="1">
              <a:defRPr/>
            </a:pPr>
            <a:r>
              <a:rPr lang="de-DE" altLang="de-DE" sz="2000" i="1" dirty="0">
                <a:latin typeface="+mj-lt"/>
              </a:rPr>
              <a:t>(Art. 83, Abs. 1, </a:t>
            </a:r>
            <a:r>
              <a:rPr lang="de-DE" altLang="de-DE" sz="2000" i="1" dirty="0" err="1">
                <a:latin typeface="+mj-lt"/>
              </a:rPr>
              <a:t>D.Lgs</a:t>
            </a:r>
            <a:r>
              <a:rPr lang="de-DE" altLang="de-DE" sz="2000" i="1" dirty="0">
                <a:latin typeface="+mj-lt"/>
              </a:rPr>
              <a:t> 117/2017) – </a:t>
            </a:r>
            <a:r>
              <a:rPr lang="de-DE" altLang="de-DE" sz="2000" b="1" i="1" dirty="0">
                <a:latin typeface="+mj-lt"/>
              </a:rPr>
              <a:t>gültig ab Inkrafttreten Dritter Sektor</a:t>
            </a:r>
          </a:p>
          <a:p>
            <a:pPr algn="just" eaLnBrk="1" hangingPunct="1">
              <a:buFont typeface="Arial" panose="020B0604020202020204" pitchFamily="34" charset="0"/>
              <a:buChar char="•"/>
              <a:defRPr/>
            </a:pPr>
            <a:endParaRPr lang="de-DE" altLang="de-DE" sz="2000" dirty="0">
              <a:latin typeface="+mj-lt"/>
            </a:endParaRPr>
          </a:p>
          <a:p>
            <a:pPr algn="just" eaLnBrk="1" hangingPunct="1">
              <a:buFont typeface="Arial" panose="020B0604020202020204" pitchFamily="34" charset="0"/>
              <a:buChar char="•"/>
              <a:defRPr/>
            </a:pPr>
            <a:endParaRPr lang="de-DE" altLang="de-DE" sz="2000" dirty="0">
              <a:latin typeface="+mj-lt"/>
            </a:endParaRPr>
          </a:p>
        </p:txBody>
      </p:sp>
      <p:pic>
        <p:nvPicPr>
          <p:cNvPr id="2" name="Grafik 1">
            <a:extLst>
              <a:ext uri="{FF2B5EF4-FFF2-40B4-BE49-F238E27FC236}">
                <a16:creationId xmlns:a16="http://schemas.microsoft.com/office/drawing/2014/main" id="{43B5F555-A3C5-8A1D-E42F-AE24CA2500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9. Innergemeinschaftliche Operationen</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Intra-13 Meldung</a:t>
            </a:r>
          </a:p>
        </p:txBody>
      </p:sp>
      <p:sp>
        <p:nvSpPr>
          <p:cNvPr id="140291"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4EA7A832-0B50-4578-904C-936A0B3F700F}" type="slidenum">
              <a:rPr lang="de-DE" altLang="de-DE" sz="1200" smtClean="0">
                <a:solidFill>
                  <a:srgbClr val="D9D9D9"/>
                </a:solidFill>
                <a:latin typeface="+mj-lt"/>
              </a:rPr>
              <a:pPr>
                <a:spcBef>
                  <a:spcPct val="0"/>
                </a:spcBef>
                <a:buFontTx/>
                <a:buNone/>
              </a:pPr>
              <a:t>46</a:t>
            </a:fld>
            <a:endParaRPr lang="de-DE" altLang="de-DE" sz="1200">
              <a:solidFill>
                <a:srgbClr val="D9D9D9"/>
              </a:solidFill>
              <a:latin typeface="+mj-lt"/>
            </a:endParaRPr>
          </a:p>
        </p:txBody>
      </p:sp>
      <p:sp>
        <p:nvSpPr>
          <p:cNvPr id="140292"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40293" name="Text Box 6"/>
          <p:cNvSpPr txBox="1">
            <a:spLocks noChangeArrowheads="1"/>
          </p:cNvSpPr>
          <p:nvPr/>
        </p:nvSpPr>
        <p:spPr bwMode="auto">
          <a:xfrm>
            <a:off x="420688" y="1484313"/>
            <a:ext cx="8280400" cy="498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sz="2000" b="1" u="sng" dirty="0">
                <a:latin typeface="+mj-lt"/>
              </a:rPr>
              <a:t>Intra-13</a:t>
            </a:r>
          </a:p>
          <a:p>
            <a:pPr lvl="1" algn="just" eaLnBrk="1" hangingPunct="1">
              <a:buFont typeface="Arial" panose="020B0604020202020204" pitchFamily="34" charset="0"/>
              <a:buChar char="•"/>
            </a:pPr>
            <a:r>
              <a:rPr lang="de-DE" altLang="de-DE" sz="2000" dirty="0">
                <a:latin typeface="+mj-lt"/>
              </a:rPr>
              <a:t>Vereine </a:t>
            </a:r>
            <a:r>
              <a:rPr lang="de-DE" altLang="de-DE" sz="2000" u="sng" dirty="0">
                <a:latin typeface="+mj-lt"/>
              </a:rPr>
              <a:t>ohne MwSt.-Position</a:t>
            </a:r>
          </a:p>
          <a:p>
            <a:pPr lvl="1" algn="just" eaLnBrk="1" hangingPunct="1">
              <a:buFont typeface="Arial" panose="020B0604020202020204" pitchFamily="34" charset="0"/>
              <a:buChar char="•"/>
            </a:pPr>
            <a:r>
              <a:rPr lang="de-DE" altLang="de-DE" sz="2000" dirty="0">
                <a:latin typeface="+mj-lt"/>
              </a:rPr>
              <a:t>Möglichkeit der Einkäufe von Waren bis max. 10.000 Euro vom Ausland;</a:t>
            </a:r>
          </a:p>
          <a:p>
            <a:pPr lvl="1" algn="just" eaLnBrk="1" hangingPunct="1">
              <a:buFont typeface="Arial" panose="020B0604020202020204" pitchFamily="34" charset="0"/>
              <a:buChar char="•"/>
            </a:pPr>
            <a:r>
              <a:rPr lang="de-DE" altLang="de-DE" sz="2000" dirty="0">
                <a:latin typeface="+mj-lt"/>
              </a:rPr>
              <a:t>Telematische Meldung vor dem Einkauf an die Agentur der Einnahmen.</a:t>
            </a:r>
          </a:p>
          <a:p>
            <a:pPr lvl="1" algn="just" eaLnBrk="1" hangingPunct="1">
              <a:buFont typeface="Arial" panose="020B0604020202020204" pitchFamily="34" charset="0"/>
              <a:buChar char="•"/>
            </a:pPr>
            <a:endParaRPr lang="de-DE" altLang="de-DE" sz="2000" dirty="0">
              <a:latin typeface="+mj-lt"/>
            </a:endParaRPr>
          </a:p>
          <a:p>
            <a:pPr algn="just" eaLnBrk="1" hangingPunct="1">
              <a:buFont typeface="Arial" panose="020B0604020202020204" pitchFamily="34" charset="0"/>
              <a:buChar char="•"/>
            </a:pPr>
            <a:r>
              <a:rPr lang="de-DE" altLang="de-DE" sz="2000" u="sng" dirty="0">
                <a:latin typeface="+mj-lt"/>
              </a:rPr>
              <a:t>Vorgehensweise</a:t>
            </a:r>
          </a:p>
          <a:p>
            <a:pPr lvl="1" algn="just" eaLnBrk="1" hangingPunct="1">
              <a:buFont typeface="Arial" panose="020B0604020202020204" pitchFamily="34" charset="0"/>
              <a:buChar char="•"/>
            </a:pPr>
            <a:r>
              <a:rPr lang="de-DE" altLang="de-DE" sz="2000" dirty="0">
                <a:latin typeface="+mj-lt"/>
              </a:rPr>
              <a:t>Bestellung vom Ausland</a:t>
            </a:r>
          </a:p>
          <a:p>
            <a:pPr lvl="1" algn="just" eaLnBrk="1" hangingPunct="1">
              <a:buFont typeface="Arial" panose="020B0604020202020204" pitchFamily="34" charset="0"/>
              <a:buChar char="•"/>
            </a:pPr>
            <a:r>
              <a:rPr lang="de-DE" altLang="de-DE" sz="2000" dirty="0">
                <a:latin typeface="+mj-lt"/>
              </a:rPr>
              <a:t>Erstellen der Intra-13 Meldung</a:t>
            </a:r>
          </a:p>
          <a:p>
            <a:pPr lvl="1" algn="just" eaLnBrk="1" hangingPunct="1">
              <a:buFont typeface="Arial" panose="020B0604020202020204" pitchFamily="34" charset="0"/>
              <a:buChar char="•"/>
            </a:pPr>
            <a:r>
              <a:rPr lang="de-DE" altLang="de-DE" sz="2000" dirty="0">
                <a:latin typeface="+mj-lt"/>
              </a:rPr>
              <a:t>Erhalt Rechnung vom Ausland mit Ausweisung der ausländischen MwSt.;</a:t>
            </a:r>
          </a:p>
          <a:p>
            <a:pPr algn="just" eaLnBrk="1" hangingPunct="1">
              <a:buFont typeface="Arial" panose="020B0604020202020204" pitchFamily="34" charset="0"/>
              <a:buChar char="•"/>
            </a:pPr>
            <a:endParaRPr lang="de-DE" altLang="de-DE" sz="2000" dirty="0">
              <a:latin typeface="+mj-lt"/>
            </a:endParaRPr>
          </a:p>
          <a:p>
            <a:pPr algn="just" eaLnBrk="1" hangingPunct="1">
              <a:buFont typeface="Arial" panose="020B0604020202020204" pitchFamily="34" charset="0"/>
              <a:buChar char="•"/>
            </a:pPr>
            <a:r>
              <a:rPr lang="de-DE" altLang="de-DE" sz="2000" dirty="0">
                <a:latin typeface="+mj-lt"/>
              </a:rPr>
              <a:t>Bei Überschreiten der Grenze von 10.000 Euro</a:t>
            </a:r>
          </a:p>
          <a:p>
            <a:pPr lvl="1" algn="just" eaLnBrk="1" hangingPunct="1">
              <a:buFont typeface="Arial" panose="020B0604020202020204" pitchFamily="34" charset="0"/>
              <a:buChar char="•"/>
            </a:pPr>
            <a:r>
              <a:rPr lang="de-DE" altLang="de-DE" sz="2000" dirty="0">
                <a:latin typeface="+mj-lt"/>
              </a:rPr>
              <a:t>Anmeldung einer MwSt.-Position zum Zwecke der Meldung der Einkäufe vom Ausland (Grundprinzip innergemeinschaftliche Einkäufe);</a:t>
            </a:r>
          </a:p>
          <a:p>
            <a:pPr lvl="1" algn="just" eaLnBrk="1" hangingPunct="1">
              <a:buFont typeface="Arial" panose="020B0604020202020204" pitchFamily="34" charset="0"/>
              <a:buChar char="•"/>
            </a:pPr>
            <a:r>
              <a:rPr lang="de-DE" altLang="de-DE" sz="2000" dirty="0">
                <a:latin typeface="+mj-lt"/>
              </a:rPr>
              <a:t>Vorgangsweise wie bei Intra-12</a:t>
            </a:r>
          </a:p>
          <a:p>
            <a:pPr algn="just" eaLnBrk="1" hangingPunct="1">
              <a:buFont typeface="Arial" panose="020B0604020202020204" pitchFamily="34" charset="0"/>
              <a:buChar char="•"/>
            </a:pPr>
            <a:endParaRPr lang="de-DE" altLang="de-DE" u="sng" dirty="0">
              <a:latin typeface="+mj-lt"/>
            </a:endParaRPr>
          </a:p>
        </p:txBody>
      </p:sp>
      <p:pic>
        <p:nvPicPr>
          <p:cNvPr id="2" name="Grafik 1">
            <a:extLst>
              <a:ext uri="{FF2B5EF4-FFF2-40B4-BE49-F238E27FC236}">
                <a16:creationId xmlns:a16="http://schemas.microsoft.com/office/drawing/2014/main" id="{B6F9D301-CBAB-CEC0-7F11-86255EFE5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9. Innergemeinschaftliche Operationen</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Intra-12 Meldung</a:t>
            </a:r>
          </a:p>
        </p:txBody>
      </p:sp>
      <p:sp>
        <p:nvSpPr>
          <p:cNvPr id="138243"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F50D741D-2234-42B8-BB04-50751BFF1B59}" type="slidenum">
              <a:rPr lang="de-DE" altLang="de-DE" sz="1200" smtClean="0">
                <a:solidFill>
                  <a:srgbClr val="D9D9D9"/>
                </a:solidFill>
                <a:latin typeface="+mj-lt"/>
              </a:rPr>
              <a:pPr>
                <a:spcBef>
                  <a:spcPct val="0"/>
                </a:spcBef>
                <a:buFontTx/>
                <a:buNone/>
              </a:pPr>
              <a:t>47</a:t>
            </a:fld>
            <a:endParaRPr lang="de-DE" altLang="de-DE" sz="1200">
              <a:solidFill>
                <a:srgbClr val="D9D9D9"/>
              </a:solidFill>
              <a:latin typeface="+mj-lt"/>
            </a:endParaRPr>
          </a:p>
        </p:txBody>
      </p:sp>
      <p:sp>
        <p:nvSpPr>
          <p:cNvPr id="138244"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38245" name="Text Box 6"/>
          <p:cNvSpPr txBox="1">
            <a:spLocks noChangeArrowheads="1"/>
          </p:cNvSpPr>
          <p:nvPr/>
        </p:nvSpPr>
        <p:spPr bwMode="auto">
          <a:xfrm>
            <a:off x="420688" y="1538288"/>
            <a:ext cx="82804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sz="2000" b="1" u="sng" dirty="0">
                <a:latin typeface="+mj-lt"/>
              </a:rPr>
              <a:t>Intra-12</a:t>
            </a:r>
          </a:p>
          <a:p>
            <a:pPr lvl="1" algn="just" eaLnBrk="1" hangingPunct="1">
              <a:buFont typeface="Arial" panose="020B0604020202020204" pitchFamily="34" charset="0"/>
              <a:buChar char="•"/>
            </a:pPr>
            <a:r>
              <a:rPr lang="de-DE" altLang="de-DE" sz="2000" dirty="0">
                <a:latin typeface="+mj-lt"/>
              </a:rPr>
              <a:t>Vereine </a:t>
            </a:r>
            <a:r>
              <a:rPr lang="de-DE" altLang="de-DE" sz="2000" u="sng" dirty="0">
                <a:latin typeface="+mj-lt"/>
              </a:rPr>
              <a:t>mit MwSt.-Position</a:t>
            </a:r>
            <a:r>
              <a:rPr lang="de-DE" altLang="de-DE" sz="2000" dirty="0">
                <a:latin typeface="+mj-lt"/>
              </a:rPr>
              <a:t>;</a:t>
            </a:r>
          </a:p>
          <a:p>
            <a:pPr lvl="1" algn="just" eaLnBrk="1" hangingPunct="1">
              <a:buFont typeface="Arial" panose="020B0604020202020204" pitchFamily="34" charset="0"/>
              <a:buChar char="•"/>
            </a:pPr>
            <a:r>
              <a:rPr lang="de-DE" altLang="de-DE" sz="2000" dirty="0">
                <a:latin typeface="+mj-lt"/>
              </a:rPr>
              <a:t>Erwerbe im institutionellen Bereich (Waren und Dienstleistungen);</a:t>
            </a:r>
          </a:p>
          <a:p>
            <a:pPr lvl="1" algn="just" eaLnBrk="1" hangingPunct="1">
              <a:buFont typeface="Arial" panose="020B0604020202020204" pitchFamily="34" charset="0"/>
              <a:buChar char="•"/>
            </a:pPr>
            <a:r>
              <a:rPr lang="de-DE" altLang="de-DE" sz="2000" dirty="0">
                <a:latin typeface="+mj-lt"/>
              </a:rPr>
              <a:t>Telematische Meldung an die Agentur der Einnahmen.</a:t>
            </a:r>
          </a:p>
          <a:p>
            <a:pPr lvl="1" algn="just" eaLnBrk="1" hangingPunct="1">
              <a:buFont typeface="Arial" panose="020B0604020202020204" pitchFamily="34" charset="0"/>
              <a:buChar char="•"/>
            </a:pPr>
            <a:endParaRPr lang="de-DE" altLang="de-DE" sz="2000" dirty="0">
              <a:latin typeface="+mj-lt"/>
            </a:endParaRPr>
          </a:p>
          <a:p>
            <a:pPr algn="just" eaLnBrk="1" hangingPunct="1">
              <a:buFont typeface="Arial" panose="020B0604020202020204" pitchFamily="34" charset="0"/>
              <a:buChar char="•"/>
            </a:pPr>
            <a:r>
              <a:rPr lang="de-DE" altLang="de-DE" sz="2000" dirty="0">
                <a:latin typeface="+mj-lt"/>
              </a:rPr>
              <a:t>Vorgehensweise</a:t>
            </a:r>
          </a:p>
          <a:p>
            <a:pPr lvl="1" algn="just" eaLnBrk="1" hangingPunct="1">
              <a:buFont typeface="Arial" panose="020B0604020202020204" pitchFamily="34" charset="0"/>
              <a:buChar char="•"/>
            </a:pPr>
            <a:r>
              <a:rPr lang="de-DE" altLang="de-DE" sz="2000" dirty="0">
                <a:latin typeface="+mj-lt"/>
              </a:rPr>
              <a:t>Rechnung vom Ausland ohne Ausweisung der ausländischen MwSt.;</a:t>
            </a:r>
          </a:p>
          <a:p>
            <a:pPr lvl="1" algn="just" eaLnBrk="1" hangingPunct="1">
              <a:buFont typeface="Arial" panose="020B0604020202020204" pitchFamily="34" charset="0"/>
              <a:buChar char="•"/>
            </a:pPr>
            <a:r>
              <a:rPr lang="de-DE" altLang="de-DE" sz="2000" dirty="0">
                <a:latin typeface="+mj-lt"/>
              </a:rPr>
              <a:t>bis spätestens Ende des 2. darauffolgenden Monats: Einzahlung der MwSt. mittels F24 (</a:t>
            </a:r>
            <a:r>
              <a:rPr lang="de-DE" altLang="de-DE" sz="2000" u="sng" dirty="0">
                <a:latin typeface="+mj-lt"/>
              </a:rPr>
              <a:t>Kodex 6043, Bezugsmonat und Bezugsjahr);</a:t>
            </a:r>
          </a:p>
          <a:p>
            <a:pPr lvl="1" algn="just" eaLnBrk="1" hangingPunct="1">
              <a:buFont typeface="Arial" panose="020B0604020202020204" pitchFamily="34" charset="0"/>
              <a:buChar char="•"/>
            </a:pPr>
            <a:r>
              <a:rPr lang="de-DE" altLang="de-DE" sz="2000" dirty="0">
                <a:latin typeface="+mj-lt"/>
              </a:rPr>
              <a:t>bis spätestens Ende des 2. darauffolgenden Monats: Einreichen der Meldung Intra-12 (telematische Meldung);</a:t>
            </a:r>
          </a:p>
          <a:p>
            <a:pPr lvl="1" algn="just" eaLnBrk="1" hangingPunct="1">
              <a:buFont typeface="Arial" panose="020B0604020202020204" pitchFamily="34" charset="0"/>
              <a:buChar char="•"/>
            </a:pPr>
            <a:r>
              <a:rPr lang="de-DE" altLang="de-DE" sz="2000" dirty="0">
                <a:latin typeface="+mj-lt"/>
              </a:rPr>
              <a:t>Eintragung der Rechnung in ein separates MwSt.-Register für institutionelle Tätigkeiten;</a:t>
            </a:r>
          </a:p>
          <a:p>
            <a:pPr algn="just" eaLnBrk="1" hangingPunct="1">
              <a:buFont typeface="Arial" panose="020B0604020202020204" pitchFamily="34" charset="0"/>
              <a:buChar char="•"/>
            </a:pPr>
            <a:endParaRPr lang="de-DE" altLang="de-DE" sz="2000" u="sng" dirty="0">
              <a:latin typeface="+mj-lt"/>
            </a:endParaRPr>
          </a:p>
        </p:txBody>
      </p:sp>
      <p:pic>
        <p:nvPicPr>
          <p:cNvPr id="2" name="Grafik 1">
            <a:extLst>
              <a:ext uri="{FF2B5EF4-FFF2-40B4-BE49-F238E27FC236}">
                <a16:creationId xmlns:a16="http://schemas.microsoft.com/office/drawing/2014/main" id="{6CE809F7-9019-808D-EAF1-BBA0EE7058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10. Zuwendung 5 Promille</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Übersicht</a:t>
            </a:r>
          </a:p>
        </p:txBody>
      </p:sp>
      <p:sp>
        <p:nvSpPr>
          <p:cNvPr id="14745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4288A2EA-AC98-4C33-B720-FE01432DC32A}" type="slidenum">
              <a:rPr lang="de-DE" altLang="de-DE" sz="1200" smtClean="0">
                <a:solidFill>
                  <a:srgbClr val="D9D9D9"/>
                </a:solidFill>
                <a:latin typeface="+mj-lt"/>
              </a:rPr>
              <a:pPr>
                <a:spcBef>
                  <a:spcPct val="0"/>
                </a:spcBef>
                <a:buFontTx/>
                <a:buNone/>
              </a:pPr>
              <a:t>48</a:t>
            </a:fld>
            <a:endParaRPr lang="de-DE" altLang="de-DE" sz="1200">
              <a:solidFill>
                <a:srgbClr val="D9D9D9"/>
              </a:solidFill>
              <a:latin typeface="+mj-lt"/>
            </a:endParaRPr>
          </a:p>
        </p:txBody>
      </p:sp>
      <p:sp>
        <p:nvSpPr>
          <p:cNvPr id="147460"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02405" name="Text Box 6"/>
          <p:cNvSpPr txBox="1">
            <a:spLocks noChangeArrowheads="1"/>
          </p:cNvSpPr>
          <p:nvPr/>
        </p:nvSpPr>
        <p:spPr bwMode="auto">
          <a:xfrm>
            <a:off x="406400" y="1398588"/>
            <a:ext cx="8280400"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indent="0" algn="just" eaLnBrk="1" hangingPunct="1">
              <a:defRPr/>
            </a:pPr>
            <a:r>
              <a:rPr lang="de-DE" dirty="0">
                <a:latin typeface="+mj-lt"/>
              </a:rPr>
              <a:t>Wer kann um die 5 Promille ansuchen?</a:t>
            </a:r>
          </a:p>
          <a:p>
            <a:pPr marL="0" indent="0" algn="just" eaLnBrk="1" hangingPunct="1">
              <a:defRPr/>
            </a:pPr>
            <a:endParaRPr lang="de-DE" dirty="0">
              <a:latin typeface="+mj-lt"/>
            </a:endParaRPr>
          </a:p>
          <a:p>
            <a:pPr algn="just" eaLnBrk="1" hangingPunct="1">
              <a:buFont typeface="Arial" panose="020B0604020202020204" pitchFamily="34" charset="0"/>
              <a:buChar char="•"/>
              <a:defRPr/>
            </a:pPr>
            <a:r>
              <a:rPr lang="de-DE" b="1" dirty="0">
                <a:latin typeface="+mj-lt"/>
              </a:rPr>
              <a:t>Amateursportvereine</a:t>
            </a:r>
          </a:p>
          <a:p>
            <a:pPr algn="just" eaLnBrk="1" hangingPunct="1">
              <a:buFont typeface="Arial" panose="020B0604020202020204" pitchFamily="34" charset="0"/>
              <a:buChar char="•"/>
              <a:defRPr/>
            </a:pPr>
            <a:endParaRPr lang="de-DE" i="1" dirty="0">
              <a:latin typeface="+mj-lt"/>
            </a:endParaRPr>
          </a:p>
          <a:p>
            <a:pPr algn="just" eaLnBrk="1" hangingPunct="1">
              <a:buFont typeface="Arial" panose="020B0604020202020204" pitchFamily="34" charset="0"/>
              <a:buChar char="•"/>
              <a:defRPr/>
            </a:pPr>
            <a:r>
              <a:rPr lang="de-DE" b="1" dirty="0">
                <a:latin typeface="+mj-lt"/>
              </a:rPr>
              <a:t>Alle Vereine im Dritten Sektor </a:t>
            </a:r>
            <a:r>
              <a:rPr lang="de-DE" dirty="0">
                <a:latin typeface="+mj-lt"/>
              </a:rPr>
              <a:t>-  </a:t>
            </a:r>
          </a:p>
          <a:p>
            <a:pPr marL="0" indent="0" algn="just" eaLnBrk="1" hangingPunct="1">
              <a:defRPr/>
            </a:pPr>
            <a:r>
              <a:rPr lang="de-DE" dirty="0">
                <a:latin typeface="+mj-lt"/>
              </a:rPr>
              <a:t>	nach Inkrafttreten des Einheitlichen Registers („RUNTS“) – ab 2023</a:t>
            </a:r>
          </a:p>
          <a:p>
            <a:pPr marL="0" indent="0" algn="just" eaLnBrk="1" hangingPunct="1">
              <a:defRPr/>
            </a:pPr>
            <a:endParaRPr lang="de-DE" dirty="0">
              <a:latin typeface="+mj-lt"/>
            </a:endParaRPr>
          </a:p>
          <a:p>
            <a:pPr algn="just" eaLnBrk="1" hangingPunct="1">
              <a:buFont typeface="Arial" panose="020B0604020202020204" pitchFamily="34" charset="0"/>
              <a:buChar char="•"/>
              <a:defRPr/>
            </a:pPr>
            <a:r>
              <a:rPr lang="de-DE" dirty="0">
                <a:latin typeface="+mj-lt"/>
              </a:rPr>
              <a:t>Einmalige Eintragung im RUNTS</a:t>
            </a:r>
          </a:p>
          <a:p>
            <a:pPr lvl="1" algn="just" eaLnBrk="1" hangingPunct="1">
              <a:buFont typeface="Arial" panose="020B0604020202020204" pitchFamily="34" charset="0"/>
              <a:buChar char="•"/>
              <a:defRPr/>
            </a:pPr>
            <a:r>
              <a:rPr lang="de-DE" dirty="0">
                <a:latin typeface="+mj-lt"/>
              </a:rPr>
              <a:t>Angabe des IBAN</a:t>
            </a:r>
          </a:p>
          <a:p>
            <a:pPr lvl="1" algn="just" eaLnBrk="1" hangingPunct="1">
              <a:buFont typeface="Arial" panose="020B0604020202020204" pitchFamily="34" charset="0"/>
              <a:buChar char="•"/>
              <a:defRPr/>
            </a:pPr>
            <a:endParaRPr lang="de-DE" dirty="0">
              <a:latin typeface="+mj-lt"/>
            </a:endParaRPr>
          </a:p>
          <a:p>
            <a:pPr algn="just" eaLnBrk="1" hangingPunct="1">
              <a:buFont typeface="Arial" panose="020B0604020202020204" pitchFamily="34" charset="0"/>
              <a:buChar char="•"/>
              <a:defRPr/>
            </a:pPr>
            <a:r>
              <a:rPr lang="de-DE" dirty="0">
                <a:latin typeface="+mj-lt"/>
              </a:rPr>
              <a:t>Kontrolle in der permanenten Liste und laufende Überprüfung der Listen</a:t>
            </a:r>
          </a:p>
          <a:p>
            <a:pPr algn="just" eaLnBrk="1" hangingPunct="1">
              <a:buFont typeface="Arial" panose="020B0604020202020204" pitchFamily="34" charset="0"/>
              <a:buChar char="•"/>
              <a:defRPr/>
            </a:pPr>
            <a:endParaRPr lang="de-DE" dirty="0">
              <a:latin typeface="+mj-lt"/>
            </a:endParaRPr>
          </a:p>
          <a:p>
            <a:pPr algn="just" eaLnBrk="1" hangingPunct="1">
              <a:buFont typeface="Arial" panose="020B0604020202020204" pitchFamily="34" charset="0"/>
              <a:buChar char="•"/>
              <a:defRPr/>
            </a:pPr>
            <a:endParaRPr lang="de-DE" dirty="0">
              <a:latin typeface="+mj-lt"/>
            </a:endParaRPr>
          </a:p>
        </p:txBody>
      </p:sp>
      <p:pic>
        <p:nvPicPr>
          <p:cNvPr id="2" name="Grafik 1">
            <a:extLst>
              <a:ext uri="{FF2B5EF4-FFF2-40B4-BE49-F238E27FC236}">
                <a16:creationId xmlns:a16="http://schemas.microsoft.com/office/drawing/2014/main" id="{4D15838B-89E6-5F7E-7089-63C2096293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Fußzeilenplatzhalt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endParaRPr lang="de-DE" altLang="de-DE" sz="1200">
              <a:solidFill>
                <a:srgbClr val="D9D9D9"/>
              </a:solidFill>
            </a:endParaRPr>
          </a:p>
        </p:txBody>
      </p:sp>
      <p:sp>
        <p:nvSpPr>
          <p:cNvPr id="194563" name="Foliennummernplatzhalt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DDDFA4A9-1957-41E2-9F27-D2AC7B7A38E0}" type="slidenum">
              <a:rPr lang="de-DE" altLang="de-DE" sz="1200" smtClean="0">
                <a:solidFill>
                  <a:srgbClr val="D9D9D9"/>
                </a:solidFill>
              </a:rPr>
              <a:pPr>
                <a:spcBef>
                  <a:spcPct val="0"/>
                </a:spcBef>
                <a:buFontTx/>
                <a:buNone/>
              </a:pPr>
              <a:t>49</a:t>
            </a:fld>
            <a:endParaRPr lang="de-DE" altLang="de-DE" sz="1200">
              <a:solidFill>
                <a:srgbClr val="D9D9D9"/>
              </a:solidFill>
            </a:endParaRPr>
          </a:p>
        </p:txBody>
      </p:sp>
      <p:sp>
        <p:nvSpPr>
          <p:cNvPr id="6" name="Titel 5"/>
          <p:cNvSpPr txBox="1">
            <a:spLocks/>
          </p:cNvSpPr>
          <p:nvPr/>
        </p:nvSpPr>
        <p:spPr bwMode="auto">
          <a:xfrm>
            <a:off x="685800" y="2514600"/>
            <a:ext cx="77724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97500"/>
          </a:bodyPr>
          <a:lstStyle>
            <a:lvl1pPr algn="l" defTabSz="457200" rtl="0" eaLnBrk="0" fontAlgn="base" hangingPunct="0">
              <a:spcBef>
                <a:spcPct val="0"/>
              </a:spcBef>
              <a:spcAft>
                <a:spcPct val="0"/>
              </a:spcAft>
              <a:defRPr sz="3600" kern="1200">
                <a:solidFill>
                  <a:srgbClr val="BE3737"/>
                </a:solidFill>
                <a:latin typeface="AccordLight"/>
                <a:ea typeface="ＭＳ Ｐゴシック" panose="020B0600070205080204" pitchFamily="34" charset="-128"/>
                <a:cs typeface="AccordLight"/>
              </a:defRPr>
            </a:lvl1pPr>
            <a:lvl2pPr algn="l" defTabSz="457200" rtl="0" eaLnBrk="0" fontAlgn="base" hangingPunct="0">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cs typeface="AccordLight" panose="02000000000000000000" pitchFamily="50" charset="0"/>
              </a:defRPr>
            </a:lvl2pPr>
            <a:lvl3pPr algn="l" defTabSz="457200" rtl="0" eaLnBrk="0" fontAlgn="base" hangingPunct="0">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cs typeface="AccordLight" panose="02000000000000000000" pitchFamily="50" charset="0"/>
              </a:defRPr>
            </a:lvl3pPr>
            <a:lvl4pPr algn="l" defTabSz="457200" rtl="0" eaLnBrk="0" fontAlgn="base" hangingPunct="0">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cs typeface="AccordLight" panose="02000000000000000000" pitchFamily="50" charset="0"/>
              </a:defRPr>
            </a:lvl4pPr>
            <a:lvl5pPr algn="l" defTabSz="457200" rtl="0" eaLnBrk="0" fontAlgn="base" hangingPunct="0">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457200" algn="l" defTabSz="457200" rtl="0" fontAlgn="base">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defRPr>
            </a:lvl6pPr>
            <a:lvl7pPr marL="914400" algn="l" defTabSz="457200" rtl="0" fontAlgn="base">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defRPr>
            </a:lvl7pPr>
            <a:lvl8pPr marL="1371600" algn="l" defTabSz="457200" rtl="0" fontAlgn="base">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defRPr>
            </a:lvl8pPr>
            <a:lvl9pPr marL="1828800" algn="l" defTabSz="457200" rtl="0" fontAlgn="base">
              <a:spcBef>
                <a:spcPct val="0"/>
              </a:spcBef>
              <a:spcAft>
                <a:spcPct val="0"/>
              </a:spcAft>
              <a:defRPr sz="3600">
                <a:solidFill>
                  <a:srgbClr val="BE3737"/>
                </a:solidFill>
                <a:latin typeface="AccordLight" panose="02000000000000000000" pitchFamily="50" charset="0"/>
                <a:ea typeface="ＭＳ Ｐゴシック" panose="020B0600070205080204" pitchFamily="34" charset="-128"/>
              </a:defRPr>
            </a:lvl9pPr>
          </a:lstStyle>
          <a:p>
            <a:pPr algn="ctr" eaLnBrk="1" hangingPunct="1">
              <a:defRPr/>
            </a:pPr>
            <a:r>
              <a:rPr lang="de-DE" altLang="de-DE" sz="6000" b="1" baseline="30000" dirty="0">
                <a:solidFill>
                  <a:srgbClr val="FF0000"/>
                </a:solidFill>
                <a:latin typeface="+mj-lt"/>
                <a:cs typeface="AccordLight" panose="02000000000000000000" pitchFamily="50" charset="0"/>
              </a:rPr>
              <a:t>VIELEN DANK</a:t>
            </a:r>
          </a:p>
          <a:p>
            <a:pPr algn="ctr" eaLnBrk="1" hangingPunct="1">
              <a:defRPr/>
            </a:pPr>
            <a:r>
              <a:rPr lang="de-DE" altLang="de-DE" sz="6000" b="1" baseline="30000" dirty="0">
                <a:solidFill>
                  <a:srgbClr val="FF0000"/>
                </a:solidFill>
                <a:latin typeface="+mj-lt"/>
                <a:cs typeface="AccordLight" panose="02000000000000000000" pitchFamily="50" charset="0"/>
              </a:rPr>
              <a:t> FÜR IHRE AUFMERKSAMKEIT</a:t>
            </a:r>
            <a:endParaRPr lang="de-DE" altLang="de-DE" dirty="0">
              <a:solidFill>
                <a:srgbClr val="FF0000"/>
              </a:solidFill>
              <a:latin typeface="+mj-lt"/>
              <a:cs typeface="AccordLight" panose="02000000000000000000" pitchFamily="50" charset="0"/>
            </a:endParaRPr>
          </a:p>
        </p:txBody>
      </p:sp>
      <p:sp>
        <p:nvSpPr>
          <p:cNvPr id="194565" name="Untertitel 6"/>
          <p:cNvSpPr txBox="1">
            <a:spLocks/>
          </p:cNvSpPr>
          <p:nvPr/>
        </p:nvSpPr>
        <p:spPr bwMode="auto">
          <a:xfrm>
            <a:off x="1371600" y="3448050"/>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eaLnBrk="1" hangingPunct="1">
              <a:buFontTx/>
              <a:buChar char="-"/>
            </a:pPr>
            <a:endParaRPr lang="de-DE" altLang="de-DE" sz="3000">
              <a:solidFill>
                <a:srgbClr val="F2F2F2"/>
              </a:solidFill>
            </a:endParaRPr>
          </a:p>
        </p:txBody>
      </p:sp>
      <p:sp>
        <p:nvSpPr>
          <p:cNvPr id="194566" name="Textfeld 10"/>
          <p:cNvSpPr txBox="1">
            <a:spLocks noChangeArrowheads="1"/>
          </p:cNvSpPr>
          <p:nvPr/>
        </p:nvSpPr>
        <p:spPr bwMode="auto">
          <a:xfrm>
            <a:off x="0" y="0"/>
            <a:ext cx="9144000" cy="1511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eaLnBrk="1" hangingPunct="1">
              <a:spcBef>
                <a:spcPct val="0"/>
              </a:spcBef>
              <a:buFontTx/>
              <a:buNone/>
            </a:pPr>
            <a:endParaRPr lang="de-DE" altLang="de-DE" sz="1800">
              <a:solidFill>
                <a:schemeClr val="tx1"/>
              </a:solidFill>
              <a:latin typeface="Arial" panose="020B0604020202020204" pitchFamily="34" charset="0"/>
            </a:endParaRPr>
          </a:p>
        </p:txBody>
      </p:sp>
      <p:sp>
        <p:nvSpPr>
          <p:cNvPr id="194567" name="Textfeld 12"/>
          <p:cNvSpPr txBox="1">
            <a:spLocks noChangeArrowheads="1"/>
          </p:cNvSpPr>
          <p:nvPr/>
        </p:nvSpPr>
        <p:spPr bwMode="auto">
          <a:xfrm>
            <a:off x="1588" y="5300663"/>
            <a:ext cx="9144000" cy="15573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eaLnBrk="1" hangingPunct="1">
              <a:spcBef>
                <a:spcPct val="0"/>
              </a:spcBef>
              <a:buFontTx/>
              <a:buNone/>
            </a:pPr>
            <a:endParaRPr lang="de-DE" altLang="de-DE" sz="1800">
              <a:solidFill>
                <a:schemeClr val="tx1"/>
              </a:solidFill>
              <a:latin typeface="Arial" panose="020B0604020202020204" pitchFamily="34" charset="0"/>
            </a:endParaRPr>
          </a:p>
        </p:txBody>
      </p:sp>
      <p:sp>
        <p:nvSpPr>
          <p:cNvPr id="194569" name="Textfeld 14"/>
          <p:cNvSpPr txBox="1">
            <a:spLocks noChangeArrowheads="1"/>
          </p:cNvSpPr>
          <p:nvPr/>
        </p:nvSpPr>
        <p:spPr bwMode="auto">
          <a:xfrm>
            <a:off x="3490913" y="5387975"/>
            <a:ext cx="25209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eaLnBrk="1" hangingPunct="1">
              <a:spcBef>
                <a:spcPct val="0"/>
              </a:spcBef>
              <a:buFontTx/>
              <a:buNone/>
            </a:pPr>
            <a:r>
              <a:rPr lang="de-DE" altLang="de-DE" sz="1600" dirty="0">
                <a:solidFill>
                  <a:schemeClr val="tx1"/>
                </a:solidFill>
                <a:latin typeface="+mj-lt"/>
              </a:rPr>
              <a:t>in Zusammenarbeit mit</a:t>
            </a:r>
          </a:p>
        </p:txBody>
      </p:sp>
      <p:grpSp>
        <p:nvGrpSpPr>
          <p:cNvPr id="194570" name="Gruppieren 10"/>
          <p:cNvGrpSpPr>
            <a:grpSpLocks/>
          </p:cNvGrpSpPr>
          <p:nvPr/>
        </p:nvGrpSpPr>
        <p:grpSpPr bwMode="auto">
          <a:xfrm>
            <a:off x="3298825" y="5776913"/>
            <a:ext cx="2546350" cy="866775"/>
            <a:chOff x="0" y="0"/>
            <a:chExt cx="2545715" cy="866775"/>
          </a:xfrm>
        </p:grpSpPr>
        <p:sp>
          <p:nvSpPr>
            <p:cNvPr id="12" name="Rechteck 11"/>
            <p:cNvSpPr/>
            <p:nvPr/>
          </p:nvSpPr>
          <p:spPr>
            <a:xfrm>
              <a:off x="0" y="19050"/>
              <a:ext cx="2545715" cy="847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de-DE"/>
            </a:p>
          </p:txBody>
        </p:sp>
        <p:pic>
          <p:nvPicPr>
            <p:cNvPr id="194572" name="Grafik 12" descr="F:\Nashua\MagdalenaH\Zoig\Logo\Kanzlei\vektordateien\ka_briefpapier_RZ_logo-01.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52666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Grafik 2">
            <a:extLst>
              <a:ext uri="{FF2B5EF4-FFF2-40B4-BE49-F238E27FC236}">
                <a16:creationId xmlns:a16="http://schemas.microsoft.com/office/drawing/2014/main" id="{4EFB93F7-8699-B491-798E-7346FE0964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3305" y="140664"/>
            <a:ext cx="1298333" cy="191259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9A369C5C-AAD9-4FF9-8831-C5F2E314D143}" type="slidenum">
              <a:rPr lang="de-DE" altLang="de-DE" sz="1200" smtClean="0">
                <a:solidFill>
                  <a:srgbClr val="D9D9D9"/>
                </a:solidFill>
                <a:latin typeface="+mj-lt"/>
              </a:rPr>
              <a:pPr>
                <a:spcBef>
                  <a:spcPct val="0"/>
                </a:spcBef>
                <a:buFontTx/>
                <a:buNone/>
              </a:pPr>
              <a:t>5</a:t>
            </a:fld>
            <a:endParaRPr lang="de-DE" altLang="de-DE" sz="1200">
              <a:solidFill>
                <a:srgbClr val="D9D9D9"/>
              </a:solidFill>
              <a:latin typeface="+mj-lt"/>
            </a:endParaRPr>
          </a:p>
        </p:txBody>
      </p:sp>
      <p:sp>
        <p:nvSpPr>
          <p:cNvPr id="19459"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9460" name="Text Box 6"/>
          <p:cNvSpPr txBox="1">
            <a:spLocks noChangeArrowheads="1"/>
          </p:cNvSpPr>
          <p:nvPr/>
        </p:nvSpPr>
        <p:spPr bwMode="auto">
          <a:xfrm>
            <a:off x="417513" y="1700213"/>
            <a:ext cx="8069995"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sz="2000" dirty="0">
                <a:latin typeface="+mj-lt"/>
              </a:rPr>
              <a:t>Auf Ersuchen verschiedener Vereine hat Südtirol ein Ehrenamtsgesetz ausgearbeitet;</a:t>
            </a:r>
          </a:p>
          <a:p>
            <a:pPr algn="just" eaLnBrk="1" hangingPunct="1">
              <a:buFont typeface="Arial" panose="020B0604020202020204" pitchFamily="34" charset="0"/>
              <a:buChar char="•"/>
            </a:pPr>
            <a:r>
              <a:rPr lang="de-DE" altLang="de-DE" sz="2000" dirty="0">
                <a:latin typeface="+mj-lt"/>
              </a:rPr>
              <a:t>Zeitliche Entwicklung: </a:t>
            </a:r>
          </a:p>
          <a:p>
            <a:pPr lvl="1" algn="just" eaLnBrk="1" hangingPunct="1">
              <a:buFont typeface="Arial" panose="020B0604020202020204" pitchFamily="34" charset="0"/>
              <a:buChar char="•"/>
            </a:pPr>
            <a:r>
              <a:rPr lang="de-DE" altLang="de-DE" sz="2000" dirty="0">
                <a:latin typeface="+mj-lt"/>
              </a:rPr>
              <a:t>Entwurfsvorstellung am 25. Juli 2024 im Palais Widmann;</a:t>
            </a:r>
          </a:p>
          <a:p>
            <a:pPr lvl="1" algn="just" eaLnBrk="1" hangingPunct="1">
              <a:buFont typeface="Arial" panose="020B0604020202020204" pitchFamily="34" charset="0"/>
              <a:buChar char="•"/>
            </a:pPr>
            <a:r>
              <a:rPr lang="de-DE" altLang="de-DE" sz="2000" dirty="0">
                <a:latin typeface="+mj-lt"/>
              </a:rPr>
              <a:t>Behandlung verschiedener Anträge der Vereine bis Spätherbst 2024; </a:t>
            </a:r>
          </a:p>
          <a:p>
            <a:pPr lvl="1" algn="just" eaLnBrk="1" hangingPunct="1">
              <a:buFont typeface="Arial" panose="020B0604020202020204" pitchFamily="34" charset="0"/>
              <a:buChar char="•"/>
            </a:pPr>
            <a:r>
              <a:rPr lang="de-DE" altLang="de-DE" sz="2000" dirty="0">
                <a:latin typeface="+mj-lt"/>
              </a:rPr>
              <a:t>Beschluss der Landesregierung Nr. 325 vom 20.05.2025;</a:t>
            </a:r>
          </a:p>
          <a:p>
            <a:pPr lvl="1" algn="just" eaLnBrk="1" hangingPunct="1">
              <a:buFont typeface="Arial" panose="020B0604020202020204" pitchFamily="34" charset="0"/>
              <a:buChar char="•"/>
            </a:pPr>
            <a:r>
              <a:rPr lang="de-DE" altLang="de-DE" sz="2000" dirty="0">
                <a:latin typeface="+mj-lt"/>
              </a:rPr>
              <a:t>Genehmigung des Gesetzes im Südtiroler Landtag am 03.07.2025;</a:t>
            </a:r>
          </a:p>
          <a:p>
            <a:pPr algn="just" eaLnBrk="1" hangingPunct="1">
              <a:buFont typeface="Arial" panose="020B0604020202020204" pitchFamily="34" charset="0"/>
              <a:buChar char="•"/>
            </a:pPr>
            <a:r>
              <a:rPr lang="de-DE" altLang="de-DE" sz="2000" dirty="0">
                <a:latin typeface="+mj-lt"/>
              </a:rPr>
              <a:t>Ziel: geeignete Rahmenbedingungen für gemeinnützige Organisationen für das Ehrenamt in Südtirol zu schaffen; </a:t>
            </a:r>
          </a:p>
          <a:p>
            <a:pPr algn="just" eaLnBrk="1" hangingPunct="1">
              <a:buFont typeface="Arial" panose="020B0604020202020204" pitchFamily="34" charset="0"/>
              <a:buChar char="•"/>
            </a:pPr>
            <a:r>
              <a:rPr lang="de-DE" altLang="de-DE" sz="2000" dirty="0">
                <a:latin typeface="+mj-lt"/>
              </a:rPr>
              <a:t>Einführung eines digitalen Landesverzeichnisses;</a:t>
            </a:r>
          </a:p>
          <a:p>
            <a:pPr marL="0" indent="0" algn="just" eaLnBrk="1" hangingPunct="1"/>
            <a:endParaRPr lang="de-DE" altLang="de-DE" b="1" dirty="0">
              <a:solidFill>
                <a:srgbClr val="FF0000"/>
              </a:solidFill>
              <a:latin typeface="+mj-lt"/>
            </a:endParaRPr>
          </a:p>
          <a:p>
            <a:pPr eaLnBrk="1" hangingPunct="1"/>
            <a:endParaRPr lang="de-DE" altLang="de-DE" sz="1600" dirty="0">
              <a:latin typeface="+mj-lt"/>
            </a:endParaRPr>
          </a:p>
        </p:txBody>
      </p:sp>
      <p:sp>
        <p:nvSpPr>
          <p:cNvPr id="19462"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lgn="ctr" eaLnBrk="1" hangingPunct="1">
              <a:buFont typeface="Wingdings" panose="05000000000000000000" pitchFamily="2" charset="2"/>
              <a:buNone/>
            </a:pPr>
            <a:r>
              <a:rPr lang="de-DE" altLang="de-DE" sz="3600" dirty="0">
                <a:solidFill>
                  <a:srgbClr val="BE3737"/>
                </a:solidFill>
                <a:latin typeface="+mj-lt"/>
              </a:rPr>
              <a:t>1. Vereine</a:t>
            </a:r>
          </a:p>
          <a:p>
            <a:pPr algn="ctr" eaLnBrk="1" hangingPunct="1">
              <a:buFont typeface="Wingdings" panose="05000000000000000000" pitchFamily="2" charset="2"/>
              <a:buNone/>
            </a:pPr>
            <a:r>
              <a:rPr lang="de-DE" altLang="de-DE" sz="3000" dirty="0">
                <a:solidFill>
                  <a:srgbClr val="BE3737"/>
                </a:solidFill>
                <a:latin typeface="+mj-lt"/>
              </a:rPr>
              <a:t>Ehrenamtsgesetz Südtirol</a:t>
            </a:r>
          </a:p>
        </p:txBody>
      </p:sp>
      <p:pic>
        <p:nvPicPr>
          <p:cNvPr id="2" name="Grafik 1">
            <a:extLst>
              <a:ext uri="{FF2B5EF4-FFF2-40B4-BE49-F238E27FC236}">
                <a16:creationId xmlns:a16="http://schemas.microsoft.com/office/drawing/2014/main" id="{30154146-6F22-9EEF-5D73-A189B86A0B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2670361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92386-E923-06E0-65AC-7A3E765BB199}"/>
            </a:ext>
          </a:extLst>
        </p:cNvPr>
        <p:cNvGrpSpPr/>
        <p:nvPr/>
      </p:nvGrpSpPr>
      <p:grpSpPr>
        <a:xfrm>
          <a:off x="0" y="0"/>
          <a:ext cx="0" cy="0"/>
          <a:chOff x="0" y="0"/>
          <a:chExt cx="0" cy="0"/>
        </a:xfrm>
      </p:grpSpPr>
      <p:sp>
        <p:nvSpPr>
          <p:cNvPr id="19458" name="Foliennummernplatzhalter 3">
            <a:extLst>
              <a:ext uri="{FF2B5EF4-FFF2-40B4-BE49-F238E27FC236}">
                <a16:creationId xmlns:a16="http://schemas.microsoft.com/office/drawing/2014/main" id="{5C4483D0-85C9-EA06-3AD5-1FAD86ADA9CD}"/>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9A369C5C-AAD9-4FF9-8831-C5F2E314D143}" type="slidenum">
              <a:rPr lang="de-DE" altLang="de-DE" sz="1200" smtClean="0">
                <a:solidFill>
                  <a:srgbClr val="D9D9D9"/>
                </a:solidFill>
                <a:latin typeface="+mj-lt"/>
              </a:rPr>
              <a:pPr>
                <a:spcBef>
                  <a:spcPct val="0"/>
                </a:spcBef>
                <a:buFontTx/>
                <a:buNone/>
              </a:pPr>
              <a:t>6</a:t>
            </a:fld>
            <a:endParaRPr lang="de-DE" altLang="de-DE" sz="1200">
              <a:solidFill>
                <a:srgbClr val="D9D9D9"/>
              </a:solidFill>
              <a:latin typeface="+mj-lt"/>
            </a:endParaRPr>
          </a:p>
        </p:txBody>
      </p:sp>
      <p:sp>
        <p:nvSpPr>
          <p:cNvPr id="19459" name="Text Box 6">
            <a:extLst>
              <a:ext uri="{FF2B5EF4-FFF2-40B4-BE49-F238E27FC236}">
                <a16:creationId xmlns:a16="http://schemas.microsoft.com/office/drawing/2014/main" id="{DF4F7854-57BB-8676-57DD-59C9628F4B89}"/>
              </a:ext>
            </a:extLst>
          </p:cNvPr>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19460" name="Text Box 6">
            <a:extLst>
              <a:ext uri="{FF2B5EF4-FFF2-40B4-BE49-F238E27FC236}">
                <a16:creationId xmlns:a16="http://schemas.microsoft.com/office/drawing/2014/main" id="{CBEFF8AB-86CD-7D56-61B1-8C89BBC216B9}"/>
              </a:ext>
            </a:extLst>
          </p:cNvPr>
          <p:cNvSpPr txBox="1">
            <a:spLocks noChangeArrowheads="1"/>
          </p:cNvSpPr>
          <p:nvPr/>
        </p:nvSpPr>
        <p:spPr bwMode="auto">
          <a:xfrm>
            <a:off x="417513" y="1700213"/>
            <a:ext cx="8069995"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sz="2000" dirty="0">
                <a:latin typeface="+mj-lt"/>
              </a:rPr>
              <a:t>Vorteile:</a:t>
            </a:r>
          </a:p>
          <a:p>
            <a:pPr lvl="1" algn="just" eaLnBrk="1" hangingPunct="1">
              <a:buFont typeface="Arial" panose="020B0604020202020204" pitchFamily="34" charset="0"/>
              <a:buChar char="•"/>
            </a:pPr>
            <a:r>
              <a:rPr lang="de-DE" altLang="de-DE" sz="2000" dirty="0">
                <a:latin typeface="+mj-lt"/>
              </a:rPr>
              <a:t>Wirtschaftliche Erleichterungen;</a:t>
            </a:r>
          </a:p>
          <a:p>
            <a:pPr lvl="1" algn="just" eaLnBrk="1" hangingPunct="1">
              <a:buFont typeface="Arial" panose="020B0604020202020204" pitchFamily="34" charset="0"/>
              <a:buChar char="•"/>
            </a:pPr>
            <a:r>
              <a:rPr lang="de-DE" altLang="de-DE" sz="2000" dirty="0">
                <a:latin typeface="+mj-lt"/>
              </a:rPr>
              <a:t>Kleinere Steuererleichterungen gemäß Art. 84 KDS, also Verkauf von Waren, welche unentgeltlich erworben wurden, Verkauf von Waren, welche selbst hergestellt wurden und Verabreichung von Speisen und Getränken bei </a:t>
            </a:r>
            <a:r>
              <a:rPr lang="de-DE" altLang="de-DE" sz="2000" dirty="0" err="1">
                <a:latin typeface="+mj-lt"/>
              </a:rPr>
              <a:t>geleg</a:t>
            </a:r>
            <a:r>
              <a:rPr lang="de-DE" altLang="de-DE" sz="2000" dirty="0">
                <a:latin typeface="+mj-lt"/>
              </a:rPr>
              <a:t>. Veranstaltungen, Festen und ähnlichen Anlässen;</a:t>
            </a:r>
          </a:p>
          <a:p>
            <a:pPr lvl="1" algn="just" eaLnBrk="1" hangingPunct="1">
              <a:buFont typeface="Arial" panose="020B0604020202020204" pitchFamily="34" charset="0"/>
              <a:buChar char="•"/>
            </a:pPr>
            <a:r>
              <a:rPr lang="de-DE" altLang="de-DE" sz="2000" dirty="0">
                <a:latin typeface="+mj-lt"/>
              </a:rPr>
              <a:t>Bürokratische Erleichterungen;</a:t>
            </a:r>
          </a:p>
          <a:p>
            <a:pPr eaLnBrk="1" hangingPunct="1"/>
            <a:endParaRPr lang="de-DE" altLang="de-DE" sz="1600" u="sng" dirty="0">
              <a:latin typeface="+mj-lt"/>
            </a:endParaRPr>
          </a:p>
          <a:p>
            <a:pPr algn="just" eaLnBrk="1" hangingPunct="1">
              <a:buFont typeface="Arial" panose="020B0604020202020204" pitchFamily="34" charset="0"/>
              <a:buChar char="•"/>
            </a:pPr>
            <a:r>
              <a:rPr lang="de-DE" altLang="de-DE" sz="2000" dirty="0">
                <a:latin typeface="+mj-lt"/>
              </a:rPr>
              <a:t>Nachteile:</a:t>
            </a:r>
          </a:p>
          <a:p>
            <a:pPr lvl="1" algn="just" eaLnBrk="1" hangingPunct="1">
              <a:buFont typeface="Arial" panose="020B0604020202020204" pitchFamily="34" charset="0"/>
              <a:buChar char="•"/>
            </a:pPr>
            <a:r>
              <a:rPr lang="de-DE" altLang="de-DE" sz="2000" dirty="0">
                <a:latin typeface="+mj-lt"/>
              </a:rPr>
              <a:t>Keine großen Begünstigungen und Steuererleichterungen;</a:t>
            </a:r>
          </a:p>
          <a:p>
            <a:pPr eaLnBrk="1" hangingPunct="1"/>
            <a:endParaRPr lang="de-DE" altLang="de-DE" sz="1600" u="sng" dirty="0">
              <a:latin typeface="+mj-lt"/>
            </a:endParaRPr>
          </a:p>
          <a:p>
            <a:pPr marL="179388" indent="0" eaLnBrk="1" hangingPunct="1"/>
            <a:r>
              <a:rPr lang="de-DE" altLang="de-DE" b="1" dirty="0">
                <a:solidFill>
                  <a:srgbClr val="FF0000"/>
                </a:solidFill>
                <a:latin typeface="+mj-lt"/>
              </a:rPr>
              <a:t>Das Ehrenamtsgesetz ist zur Zeit in Stand-by, da noch die Vermögensübertragung geklärt und das Portal ausgearbeitet werden muss. </a:t>
            </a:r>
          </a:p>
          <a:p>
            <a:pPr eaLnBrk="1" hangingPunct="1"/>
            <a:endParaRPr lang="de-DE" altLang="de-DE" sz="1600" dirty="0">
              <a:latin typeface="+mj-lt"/>
            </a:endParaRPr>
          </a:p>
        </p:txBody>
      </p:sp>
      <p:sp>
        <p:nvSpPr>
          <p:cNvPr id="19462" name="Textplatzhalter 2">
            <a:extLst>
              <a:ext uri="{FF2B5EF4-FFF2-40B4-BE49-F238E27FC236}">
                <a16:creationId xmlns:a16="http://schemas.microsoft.com/office/drawing/2014/main" id="{DDC0C93B-3316-DA5E-5509-F9DEB49F0B2B}"/>
              </a:ext>
            </a:extLst>
          </p:cNvPr>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lgn="ctr" eaLnBrk="1" hangingPunct="1">
              <a:buFont typeface="Wingdings" panose="05000000000000000000" pitchFamily="2" charset="2"/>
              <a:buNone/>
            </a:pPr>
            <a:r>
              <a:rPr lang="de-DE" altLang="de-DE" sz="3600" dirty="0">
                <a:solidFill>
                  <a:srgbClr val="BE3737"/>
                </a:solidFill>
                <a:latin typeface="+mj-lt"/>
              </a:rPr>
              <a:t>1. Vereine</a:t>
            </a:r>
          </a:p>
          <a:p>
            <a:pPr algn="ctr" eaLnBrk="1" hangingPunct="1">
              <a:buFont typeface="Wingdings" panose="05000000000000000000" pitchFamily="2" charset="2"/>
              <a:buNone/>
            </a:pPr>
            <a:r>
              <a:rPr lang="de-DE" altLang="de-DE" sz="3000" dirty="0">
                <a:solidFill>
                  <a:srgbClr val="BE3737"/>
                </a:solidFill>
                <a:latin typeface="+mj-lt"/>
              </a:rPr>
              <a:t>Ehrenamtsgesetz Südtirol</a:t>
            </a:r>
          </a:p>
        </p:txBody>
      </p:sp>
      <p:pic>
        <p:nvPicPr>
          <p:cNvPr id="2" name="Grafik 1">
            <a:extLst>
              <a:ext uri="{FF2B5EF4-FFF2-40B4-BE49-F238E27FC236}">
                <a16:creationId xmlns:a16="http://schemas.microsoft.com/office/drawing/2014/main" id="{E2196F69-F93E-6F2E-B6CB-755A6333F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extLst>
      <p:ext uri="{BB962C8B-B14F-4D97-AF65-F5344CB8AC3E}">
        <p14:creationId xmlns:p14="http://schemas.microsoft.com/office/powerpoint/2010/main" val="2376031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7FA249CF-18CB-4FD6-8F5F-C37F57B22862}" type="slidenum">
              <a:rPr lang="de-DE" altLang="de-DE" sz="1200" smtClean="0">
                <a:solidFill>
                  <a:srgbClr val="D9D9D9"/>
                </a:solidFill>
                <a:latin typeface="+mj-lt"/>
              </a:rPr>
              <a:pPr>
                <a:spcBef>
                  <a:spcPct val="0"/>
                </a:spcBef>
                <a:buFontTx/>
                <a:buNone/>
              </a:pPr>
              <a:t>7</a:t>
            </a:fld>
            <a:endParaRPr lang="de-DE" altLang="de-DE" sz="1200">
              <a:solidFill>
                <a:srgbClr val="D9D9D9"/>
              </a:solidFill>
              <a:latin typeface="+mj-lt"/>
            </a:endParaRPr>
          </a:p>
        </p:txBody>
      </p:sp>
      <p:sp>
        <p:nvSpPr>
          <p:cNvPr id="27651" name="Text Box 6"/>
          <p:cNvSpPr txBox="1">
            <a:spLocks noChangeArrowheads="1"/>
          </p:cNvSpPr>
          <p:nvPr/>
        </p:nvSpPr>
        <p:spPr bwMode="auto">
          <a:xfrm>
            <a:off x="457200" y="1334866"/>
            <a:ext cx="8061325" cy="578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dirty="0">
                <a:latin typeface="+mj-lt"/>
              </a:rPr>
              <a:t>Grundgerüst des Vereins mit allen wichtigen Informationen zur Verwaltung und Führung des Vereins. </a:t>
            </a:r>
          </a:p>
          <a:p>
            <a:pPr algn="just" eaLnBrk="1" hangingPunct="1">
              <a:buFont typeface="Arial" panose="020B0604020202020204" pitchFamily="34" charset="0"/>
              <a:buChar char="•"/>
            </a:pPr>
            <a:endParaRPr lang="de-DE" altLang="de-DE" b="1" u="sng" dirty="0">
              <a:latin typeface="+mj-lt"/>
            </a:endParaRPr>
          </a:p>
          <a:p>
            <a:pPr algn="just" eaLnBrk="1" hangingPunct="1">
              <a:buFont typeface="Arial" panose="020B0604020202020204" pitchFamily="34" charset="0"/>
              <a:buChar char="•"/>
            </a:pPr>
            <a:r>
              <a:rPr lang="de-DE" altLang="de-DE" b="1" u="sng" dirty="0">
                <a:latin typeface="+mj-lt"/>
              </a:rPr>
              <a:t>Erstellung der Satzungen</a:t>
            </a:r>
          </a:p>
          <a:p>
            <a:pPr lvl="1" algn="just" eaLnBrk="1" hangingPunct="1">
              <a:buFont typeface="Arial" panose="020B0604020202020204" pitchFamily="34" charset="0"/>
              <a:buChar char="•"/>
            </a:pPr>
            <a:r>
              <a:rPr lang="de-DE" altLang="de-DE" u="sng" dirty="0">
                <a:latin typeface="+mj-lt"/>
              </a:rPr>
              <a:t>notariell: </a:t>
            </a:r>
            <a:r>
              <a:rPr lang="de-DE" altLang="de-DE" dirty="0">
                <a:latin typeface="+mj-lt"/>
              </a:rPr>
              <a:t>Satzungen gemäß Art. 14ff ZGB für die Rechtspersönlichkeit;</a:t>
            </a:r>
          </a:p>
          <a:p>
            <a:pPr marL="457200" lvl="1" indent="0" algn="just" eaLnBrk="1" hangingPunct="1"/>
            <a:r>
              <a:rPr lang="de-DE" altLang="de-DE" i="1" dirty="0">
                <a:latin typeface="+mj-lt"/>
              </a:rPr>
              <a:t>-&gt; jede weitere Satzungsänderung muss notariell erfolgen</a:t>
            </a:r>
          </a:p>
          <a:p>
            <a:pPr lvl="1" algn="just" eaLnBrk="1" hangingPunct="1">
              <a:buFont typeface="Arial" panose="020B0604020202020204" pitchFamily="34" charset="0"/>
              <a:buChar char="•"/>
            </a:pPr>
            <a:r>
              <a:rPr lang="de-DE" altLang="de-DE" u="sng" dirty="0">
                <a:latin typeface="+mj-lt"/>
              </a:rPr>
              <a:t>ohne Notar: </a:t>
            </a:r>
            <a:r>
              <a:rPr lang="de-DE" altLang="de-DE" dirty="0">
                <a:latin typeface="+mj-lt"/>
              </a:rPr>
              <a:t>Satzungen gemäß Art. 36ff ZGB;</a:t>
            </a:r>
          </a:p>
          <a:p>
            <a:pPr lvl="1" algn="just" eaLnBrk="1" hangingPunct="1">
              <a:buFont typeface="Arial" panose="020B0604020202020204" pitchFamily="34" charset="0"/>
              <a:buChar char="•"/>
            </a:pPr>
            <a:r>
              <a:rPr lang="de-DE" altLang="de-DE" dirty="0">
                <a:latin typeface="+mj-lt"/>
              </a:rPr>
              <a:t>Die steuerlichen Bestimmungen gemäß Art. 148 Abs. 8 TUIR müssen enthalten sein;</a:t>
            </a:r>
          </a:p>
          <a:p>
            <a:pPr lvl="1" algn="just" eaLnBrk="1" hangingPunct="1">
              <a:buFont typeface="Arial" panose="020B0604020202020204" pitchFamily="34" charset="0"/>
              <a:buChar char="•"/>
            </a:pPr>
            <a:r>
              <a:rPr lang="de-DE" altLang="de-DE" dirty="0">
                <a:latin typeface="+mj-lt"/>
              </a:rPr>
              <a:t>Satzungen müssen registriert werden;</a:t>
            </a:r>
          </a:p>
          <a:p>
            <a:pPr lvl="1" algn="just" eaLnBrk="1" hangingPunct="1">
              <a:buFont typeface="Arial" panose="020B0604020202020204" pitchFamily="34" charset="0"/>
              <a:buChar char="•"/>
            </a:pPr>
            <a:endParaRPr lang="de-DE" altLang="de-DE" dirty="0">
              <a:latin typeface="+mj-lt"/>
            </a:endParaRPr>
          </a:p>
          <a:p>
            <a:pPr marL="457200" lvl="1" indent="0" algn="just" eaLnBrk="1" hangingPunct="1"/>
            <a:r>
              <a:rPr lang="de-DE" altLang="de-DE" dirty="0">
                <a:latin typeface="+mj-lt"/>
              </a:rPr>
              <a:t>-&gt; Satzungsanpassung, wenn Eintritt in den Dritter Sektor</a:t>
            </a:r>
          </a:p>
          <a:p>
            <a:pPr lvl="1" algn="just" eaLnBrk="1" hangingPunct="1">
              <a:buFont typeface="Arial" panose="020B0604020202020204" pitchFamily="34" charset="0"/>
              <a:buChar char="•"/>
            </a:pPr>
            <a:endParaRPr lang="de-DE" altLang="de-DE" dirty="0">
              <a:latin typeface="+mj-lt"/>
            </a:endParaRPr>
          </a:p>
          <a:p>
            <a:pPr lvl="1" algn="just" eaLnBrk="1" hangingPunct="1">
              <a:buFont typeface="Arial" panose="020B0604020202020204" pitchFamily="34" charset="0"/>
              <a:buChar char="•"/>
            </a:pPr>
            <a:endParaRPr lang="de-DE" altLang="de-DE" dirty="0">
              <a:latin typeface="+mj-lt"/>
            </a:endParaRPr>
          </a:p>
          <a:p>
            <a:pPr marL="0" indent="0" algn="just" eaLnBrk="1" hangingPunct="1"/>
            <a:endParaRPr lang="de-DE" altLang="de-DE" dirty="0">
              <a:latin typeface="+mj-lt"/>
            </a:endParaRPr>
          </a:p>
          <a:p>
            <a:pPr algn="just" eaLnBrk="1" hangingPunct="1">
              <a:buFont typeface="Arial" panose="020B0604020202020204" pitchFamily="34" charset="0"/>
              <a:buChar char="•"/>
            </a:pPr>
            <a:endParaRPr lang="de-DE" altLang="de-DE" sz="2000" dirty="0">
              <a:latin typeface="+mj-lt"/>
            </a:endParaRPr>
          </a:p>
          <a:p>
            <a:pPr algn="just" eaLnBrk="1" hangingPunct="1">
              <a:buFont typeface="Arial" panose="020B0604020202020204" pitchFamily="34" charset="0"/>
              <a:buChar char="•"/>
            </a:pPr>
            <a:endParaRPr lang="de-DE" altLang="de-DE" sz="2000" i="1" dirty="0">
              <a:latin typeface="+mj-lt"/>
            </a:endParaRPr>
          </a:p>
          <a:p>
            <a:pPr eaLnBrk="1" hangingPunct="1"/>
            <a:endParaRPr lang="de-DE" altLang="de-DE" sz="2000" u="sng" dirty="0">
              <a:latin typeface="+mj-lt"/>
            </a:endParaRPr>
          </a:p>
          <a:p>
            <a:pPr eaLnBrk="1" hangingPunct="1"/>
            <a:endParaRPr lang="de-DE" altLang="de-DE" sz="2000" dirty="0">
              <a:latin typeface="+mj-lt"/>
            </a:endParaRPr>
          </a:p>
          <a:p>
            <a:pPr eaLnBrk="1" hangingPunct="1"/>
            <a:endParaRPr lang="de-DE" altLang="de-DE" sz="2000" dirty="0">
              <a:latin typeface="+mj-lt"/>
            </a:endParaRPr>
          </a:p>
        </p:txBody>
      </p:sp>
      <p:sp>
        <p:nvSpPr>
          <p:cNvPr id="27653" name="Textplatzhalter 2"/>
          <p:cNvSpPr txBox="1">
            <a:spLocks/>
          </p:cNvSpPr>
          <p:nvPr/>
        </p:nvSpPr>
        <p:spPr bwMode="auto">
          <a:xfrm>
            <a:off x="0" y="188913"/>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742950" indent="-285750">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lgn="ctr" eaLnBrk="1" hangingPunct="1">
              <a:buFont typeface="Wingdings" panose="05000000000000000000" pitchFamily="2" charset="2"/>
              <a:buNone/>
            </a:pPr>
            <a:r>
              <a:rPr lang="de-DE" altLang="de-DE" sz="3600" dirty="0">
                <a:solidFill>
                  <a:srgbClr val="BE3737"/>
                </a:solidFill>
                <a:latin typeface="+mj-lt"/>
              </a:rPr>
              <a:t>1. Vereine</a:t>
            </a:r>
          </a:p>
          <a:p>
            <a:pPr algn="ctr" eaLnBrk="1" hangingPunct="1">
              <a:buFont typeface="Wingdings" panose="05000000000000000000" pitchFamily="2" charset="2"/>
              <a:buNone/>
            </a:pPr>
            <a:r>
              <a:rPr lang="de-DE" altLang="de-DE" sz="3000" dirty="0">
                <a:solidFill>
                  <a:srgbClr val="BE3737"/>
                </a:solidFill>
                <a:latin typeface="+mj-lt"/>
              </a:rPr>
              <a:t>Satzungen</a:t>
            </a:r>
          </a:p>
        </p:txBody>
      </p:sp>
      <p:pic>
        <p:nvPicPr>
          <p:cNvPr id="2" name="Grafik 1">
            <a:extLst>
              <a:ext uri="{FF2B5EF4-FFF2-40B4-BE49-F238E27FC236}">
                <a16:creationId xmlns:a16="http://schemas.microsoft.com/office/drawing/2014/main" id="{5ED19D84-7FC5-E648-94E0-5DCF3FDAB1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61248"/>
            <a:ext cx="495622" cy="73011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2. Agentur der Einnahmen</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Steuernummer bzw. MwSt.-Nummer</a:t>
            </a:r>
          </a:p>
        </p:txBody>
      </p:sp>
      <p:sp>
        <p:nvSpPr>
          <p:cNvPr id="30723"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09A2158A-D0FA-4951-82DB-81C416083422}" type="slidenum">
              <a:rPr lang="de-DE" altLang="de-DE" sz="1200" smtClean="0">
                <a:solidFill>
                  <a:srgbClr val="D9D9D9"/>
                </a:solidFill>
                <a:latin typeface="+mj-lt"/>
              </a:rPr>
              <a:pPr>
                <a:spcBef>
                  <a:spcPct val="0"/>
                </a:spcBef>
                <a:buFontTx/>
                <a:buNone/>
              </a:pPr>
              <a:t>8</a:t>
            </a:fld>
            <a:endParaRPr lang="de-DE" altLang="de-DE" sz="1200">
              <a:solidFill>
                <a:srgbClr val="D9D9D9"/>
              </a:solidFill>
              <a:latin typeface="+mj-lt"/>
            </a:endParaRPr>
          </a:p>
        </p:txBody>
      </p:sp>
      <p:sp>
        <p:nvSpPr>
          <p:cNvPr id="30724"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21509" name="Text Box 6"/>
          <p:cNvSpPr txBox="1">
            <a:spLocks noChangeArrowheads="1"/>
          </p:cNvSpPr>
          <p:nvPr/>
        </p:nvSpPr>
        <p:spPr bwMode="auto">
          <a:xfrm>
            <a:off x="457200" y="1743075"/>
            <a:ext cx="8061325"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defRPr/>
            </a:pPr>
            <a:r>
              <a:rPr lang="de-DE" sz="2000" dirty="0">
                <a:latin typeface="+mj-lt"/>
              </a:rPr>
              <a:t>Steuernummer </a:t>
            </a:r>
            <a:r>
              <a:rPr lang="de-DE" sz="2000" i="1" dirty="0">
                <a:latin typeface="+mj-lt"/>
              </a:rPr>
              <a:t>(„codice fiscale“):  </a:t>
            </a:r>
            <a:r>
              <a:rPr lang="de-DE" sz="2000" dirty="0">
                <a:latin typeface="+mj-lt"/>
              </a:rPr>
              <a:t>Verpflichtend für jeden Verein;</a:t>
            </a:r>
          </a:p>
          <a:p>
            <a:pPr algn="just" eaLnBrk="1" hangingPunct="1">
              <a:buFont typeface="Arial" panose="020B0604020202020204" pitchFamily="34" charset="0"/>
              <a:buChar char="•"/>
              <a:defRPr/>
            </a:pPr>
            <a:endParaRPr lang="de-DE" sz="2000" dirty="0">
              <a:latin typeface="+mj-lt"/>
            </a:endParaRPr>
          </a:p>
          <a:p>
            <a:pPr algn="just" eaLnBrk="1" hangingPunct="1">
              <a:buFont typeface="Arial" panose="020B0604020202020204" pitchFamily="34" charset="0"/>
              <a:buChar char="•"/>
              <a:defRPr/>
            </a:pPr>
            <a:r>
              <a:rPr lang="de-DE" sz="2000" dirty="0">
                <a:latin typeface="+mj-lt"/>
              </a:rPr>
              <a:t>MwSt.-Nummer </a:t>
            </a:r>
            <a:r>
              <a:rPr lang="de-DE" sz="2000" i="1" dirty="0">
                <a:latin typeface="+mj-lt"/>
              </a:rPr>
              <a:t>(„partita iva“): </a:t>
            </a:r>
            <a:r>
              <a:rPr lang="de-DE" sz="2000" dirty="0">
                <a:latin typeface="+mj-lt"/>
              </a:rPr>
              <a:t>nur</a:t>
            </a:r>
            <a:r>
              <a:rPr lang="de-DE" sz="2000" i="1" dirty="0">
                <a:latin typeface="+mj-lt"/>
              </a:rPr>
              <a:t> </a:t>
            </a:r>
            <a:r>
              <a:rPr lang="de-DE" sz="2000" dirty="0">
                <a:latin typeface="+mj-lt"/>
              </a:rPr>
              <a:t>falls gewohnheitsmäßige gewerbliche Einnahmen</a:t>
            </a:r>
          </a:p>
          <a:p>
            <a:pPr algn="just" eaLnBrk="1" hangingPunct="1">
              <a:buFont typeface="Arial" panose="020B0604020202020204" pitchFamily="34" charset="0"/>
              <a:buChar char="•"/>
              <a:defRPr/>
            </a:pPr>
            <a:endParaRPr lang="de-DE" sz="2000" dirty="0">
              <a:latin typeface="+mj-lt"/>
            </a:endParaRPr>
          </a:p>
          <a:p>
            <a:pPr algn="just" eaLnBrk="1" hangingPunct="1">
              <a:buFont typeface="Arial" panose="020B0604020202020204" pitchFamily="34" charset="0"/>
              <a:buChar char="•"/>
              <a:defRPr/>
            </a:pPr>
            <a:r>
              <a:rPr lang="de-DE" sz="2000" dirty="0">
                <a:latin typeface="+mj-lt"/>
              </a:rPr>
              <a:t>Meldung des korrekten Tätigkeitskodex lt. Tabelle ATECO 2025;</a:t>
            </a:r>
          </a:p>
          <a:p>
            <a:pPr algn="just" eaLnBrk="1" hangingPunct="1">
              <a:buFont typeface="Arial" panose="020B0604020202020204" pitchFamily="34" charset="0"/>
              <a:buChar char="•"/>
              <a:defRPr/>
            </a:pPr>
            <a:endParaRPr lang="de-DE" sz="2000" dirty="0">
              <a:latin typeface="+mj-lt"/>
            </a:endParaRPr>
          </a:p>
          <a:p>
            <a:pPr algn="just" eaLnBrk="1" hangingPunct="1">
              <a:buFont typeface="Arial" panose="020B0604020202020204" pitchFamily="34" charset="0"/>
              <a:buChar char="•"/>
              <a:defRPr/>
            </a:pPr>
            <a:r>
              <a:rPr lang="de-DE" sz="2000" dirty="0">
                <a:latin typeface="+mj-lt"/>
              </a:rPr>
              <a:t>Rechtsnatur („natura giuridica“): </a:t>
            </a:r>
          </a:p>
          <a:p>
            <a:pPr marL="0" indent="0" algn="just" eaLnBrk="1" hangingPunct="1">
              <a:defRPr/>
            </a:pPr>
            <a:r>
              <a:rPr lang="de-DE" sz="2000" dirty="0">
                <a:latin typeface="+mj-lt"/>
              </a:rPr>
              <a:t>		08 – anerkannter Verein	</a:t>
            </a:r>
          </a:p>
          <a:p>
            <a:pPr marL="0" indent="0" algn="just" eaLnBrk="1" hangingPunct="1">
              <a:defRPr/>
            </a:pPr>
            <a:r>
              <a:rPr lang="de-DE" sz="2000" dirty="0">
                <a:latin typeface="+mj-lt"/>
              </a:rPr>
              <a:t>		12  – nicht anerkannter Verein</a:t>
            </a:r>
          </a:p>
          <a:p>
            <a:pPr marL="0" indent="0" algn="just" eaLnBrk="1" hangingPunct="1">
              <a:defRPr/>
            </a:pPr>
            <a:endParaRPr lang="de-DE" sz="2000" dirty="0">
              <a:latin typeface="+mj-lt"/>
            </a:endParaRPr>
          </a:p>
          <a:p>
            <a:pPr algn="just" eaLnBrk="1" hangingPunct="1">
              <a:buFont typeface="Arial" panose="020B0604020202020204" pitchFamily="34" charset="0"/>
              <a:buChar char="•"/>
              <a:defRPr/>
            </a:pPr>
            <a:r>
              <a:rPr lang="de-DE" sz="2000" dirty="0">
                <a:latin typeface="+mj-lt"/>
              </a:rPr>
              <a:t>Angabe des gesetzlichen Vertreters </a:t>
            </a:r>
            <a:r>
              <a:rPr lang="de-DE" sz="2000" i="1" dirty="0">
                <a:latin typeface="+mj-lt"/>
              </a:rPr>
              <a:t>(„legale </a:t>
            </a:r>
            <a:r>
              <a:rPr lang="de-DE" sz="2000" i="1" dirty="0" err="1">
                <a:latin typeface="+mj-lt"/>
              </a:rPr>
              <a:t>rappresentante</a:t>
            </a:r>
            <a:r>
              <a:rPr lang="de-DE" sz="2000" i="1" dirty="0">
                <a:latin typeface="+mj-lt"/>
              </a:rPr>
              <a:t>“)</a:t>
            </a:r>
          </a:p>
          <a:p>
            <a:pPr algn="just" eaLnBrk="1" hangingPunct="1">
              <a:buFont typeface="Arial" panose="020B0604020202020204" pitchFamily="34" charset="0"/>
              <a:buChar char="•"/>
              <a:defRPr/>
            </a:pPr>
            <a:endParaRPr lang="de-DE" sz="2000" i="1" dirty="0">
              <a:latin typeface="+mj-lt"/>
            </a:endParaRPr>
          </a:p>
          <a:p>
            <a:pPr algn="just" eaLnBrk="1" hangingPunct="1">
              <a:buFont typeface="Arial" panose="020B0604020202020204" pitchFamily="34" charset="0"/>
              <a:buChar char="•"/>
              <a:defRPr/>
            </a:pPr>
            <a:r>
              <a:rPr lang="de-DE" sz="2000" dirty="0">
                <a:latin typeface="+mj-lt"/>
              </a:rPr>
              <a:t>Änderungen sind innerhalb 30 Tage zu melden;</a:t>
            </a:r>
          </a:p>
        </p:txBody>
      </p:sp>
      <p:pic>
        <p:nvPicPr>
          <p:cNvPr id="2" name="Grafik 1">
            <a:extLst>
              <a:ext uri="{FF2B5EF4-FFF2-40B4-BE49-F238E27FC236}">
                <a16:creationId xmlns:a16="http://schemas.microsoft.com/office/drawing/2014/main" id="{569B718D-26C6-1B30-24F3-98EC2036D8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platzhalter 2"/>
          <p:cNvSpPr>
            <a:spLocks noGrp="1"/>
          </p:cNvSpPr>
          <p:nvPr>
            <p:ph type="body" idx="1"/>
          </p:nvPr>
        </p:nvSpPr>
        <p:spPr>
          <a:xfrm>
            <a:off x="0" y="177800"/>
            <a:ext cx="9144000" cy="1019175"/>
          </a:xfrm>
        </p:spPr>
        <p:txBody>
          <a:bodyPr/>
          <a:lstStyle/>
          <a:p>
            <a:pPr algn="ctr" eaLnBrk="1" hangingPunct="1"/>
            <a:r>
              <a:rPr lang="de-DE" altLang="de-DE" sz="3600" dirty="0">
                <a:solidFill>
                  <a:srgbClr val="BE3737"/>
                </a:solidFill>
                <a:latin typeface="+mj-lt"/>
                <a:ea typeface="ＭＳ Ｐゴシック" panose="020B0600070205080204" pitchFamily="34" charset="-128"/>
                <a:cs typeface="AccordLight" panose="02000000000000000000" pitchFamily="50" charset="0"/>
              </a:rPr>
              <a:t>2. Agentur der Einnahmen</a:t>
            </a:r>
          </a:p>
          <a:p>
            <a:pPr algn="ctr" eaLnBrk="1" hangingPunct="1"/>
            <a:r>
              <a:rPr lang="de-DE" altLang="de-DE" sz="3000" dirty="0">
                <a:solidFill>
                  <a:srgbClr val="BE3737"/>
                </a:solidFill>
                <a:latin typeface="+mj-lt"/>
                <a:ea typeface="ＭＳ Ｐゴシック" panose="020B0600070205080204" pitchFamily="34" charset="-128"/>
                <a:cs typeface="AccordLight" panose="02000000000000000000" pitchFamily="50" charset="0"/>
              </a:rPr>
              <a:t>Mod. EAS</a:t>
            </a:r>
          </a:p>
        </p:txBody>
      </p:sp>
      <p:sp>
        <p:nvSpPr>
          <p:cNvPr id="33795"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1pPr>
            <a:lvl2pPr marL="37931725" indent="-37474525">
              <a:spcBef>
                <a:spcPct val="20000"/>
              </a:spcBef>
              <a:buFont typeface="Arial" panose="020B0604020202020204" pitchFamily="34" charset="0"/>
              <a:buChar char="–"/>
              <a:defRPr sz="28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2pPr>
            <a:lvl3pPr marL="1143000" indent="-228600">
              <a:spcBef>
                <a:spcPct val="20000"/>
              </a:spcBef>
              <a:buFont typeface="Arial" panose="020B0604020202020204" pitchFamily="34" charset="0"/>
              <a:buChar char="•"/>
              <a:defRPr sz="24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3pPr>
            <a:lvl4pPr marL="16002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4pPr>
            <a:lvl5pPr marL="2057400" indent="-228600">
              <a:spcBef>
                <a:spcPct val="20000"/>
              </a:spcBef>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7F7F7F"/>
                </a:solidFill>
                <a:latin typeface="AccordLight" panose="02000000000000000000" pitchFamily="50" charset="0"/>
                <a:ea typeface="ＭＳ Ｐゴシック" panose="020B0600070205080204" pitchFamily="34" charset="-128"/>
                <a:cs typeface="AccordLight" panose="02000000000000000000" pitchFamily="50" charset="0"/>
              </a:defRPr>
            </a:lvl9pPr>
          </a:lstStyle>
          <a:p>
            <a:pPr>
              <a:spcBef>
                <a:spcPct val="0"/>
              </a:spcBef>
              <a:buFontTx/>
              <a:buNone/>
            </a:pPr>
            <a:fld id="{7995A653-FA8A-4DE8-8E0D-79027431F688}" type="slidenum">
              <a:rPr lang="de-DE" altLang="de-DE" sz="1200" smtClean="0">
                <a:solidFill>
                  <a:srgbClr val="D9D9D9"/>
                </a:solidFill>
                <a:latin typeface="+mj-lt"/>
              </a:rPr>
              <a:pPr>
                <a:spcBef>
                  <a:spcPct val="0"/>
                </a:spcBef>
                <a:buFontTx/>
                <a:buNone/>
              </a:pPr>
              <a:t>9</a:t>
            </a:fld>
            <a:endParaRPr lang="de-DE" altLang="de-DE" sz="1200">
              <a:solidFill>
                <a:srgbClr val="D9D9D9"/>
              </a:solidFill>
              <a:latin typeface="+mj-lt"/>
            </a:endParaRPr>
          </a:p>
        </p:txBody>
      </p:sp>
      <p:sp>
        <p:nvSpPr>
          <p:cNvPr id="33796" name="Text Box 6"/>
          <p:cNvSpPr txBox="1">
            <a:spLocks noChangeArrowheads="1"/>
          </p:cNvSpPr>
          <p:nvPr/>
        </p:nvSpPr>
        <p:spPr bwMode="auto">
          <a:xfrm>
            <a:off x="457200" y="2133600"/>
            <a:ext cx="1841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de-DE" altLang="de-DE" u="sng">
              <a:latin typeface="+mj-lt"/>
            </a:endParaRPr>
          </a:p>
          <a:p>
            <a:pPr defTabSz="914400" eaLnBrk="1" hangingPunct="1"/>
            <a:endParaRPr lang="de-DE" altLang="de-DE">
              <a:latin typeface="+mj-lt"/>
            </a:endParaRPr>
          </a:p>
          <a:p>
            <a:pPr defTabSz="914400" eaLnBrk="1" hangingPunct="1"/>
            <a:endParaRPr lang="de-DE" altLang="de-DE">
              <a:latin typeface="+mj-lt"/>
            </a:endParaRPr>
          </a:p>
        </p:txBody>
      </p:sp>
      <p:sp>
        <p:nvSpPr>
          <p:cNvPr id="33797" name="Text Box 6"/>
          <p:cNvSpPr txBox="1">
            <a:spLocks noChangeArrowheads="1"/>
          </p:cNvSpPr>
          <p:nvPr/>
        </p:nvSpPr>
        <p:spPr bwMode="auto">
          <a:xfrm>
            <a:off x="460014" y="1227792"/>
            <a:ext cx="8061325"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800100" indent="-342900">
              <a:defRPr>
                <a:solidFill>
                  <a:schemeClr val="tx1"/>
                </a:solidFill>
                <a:latin typeface="Arial" panose="020B0604020202020204" pitchFamily="34" charset="0"/>
                <a:ea typeface="ＭＳ Ｐゴシック" panose="020B0600070205080204" pitchFamily="34" charset="-128"/>
              </a:defRPr>
            </a:lvl2pPr>
            <a:lvl3pPr marL="1257300" indent="-342900">
              <a:defRPr>
                <a:solidFill>
                  <a:schemeClr val="tx1"/>
                </a:solidFill>
                <a:latin typeface="Arial" panose="020B0604020202020204" pitchFamily="34" charset="0"/>
                <a:ea typeface="ＭＳ Ｐゴシック" panose="020B0600070205080204" pitchFamily="34" charset="-128"/>
              </a:defRPr>
            </a:lvl3pPr>
            <a:lvl4pPr marL="1714500" indent="-342900">
              <a:defRPr>
                <a:solidFill>
                  <a:schemeClr val="tx1"/>
                </a:solidFill>
                <a:latin typeface="Arial" panose="020B0604020202020204" pitchFamily="34" charset="0"/>
                <a:ea typeface="ＭＳ Ｐゴシック" panose="020B0600070205080204" pitchFamily="34" charset="-128"/>
              </a:defRPr>
            </a:lvl4pPr>
            <a:lvl5pPr marL="2171700" indent="-342900">
              <a:defRPr>
                <a:solidFill>
                  <a:schemeClr val="tx1"/>
                </a:solidFill>
                <a:latin typeface="Arial" panose="020B0604020202020204" pitchFamily="34" charset="0"/>
                <a:ea typeface="ＭＳ Ｐゴシック" panose="020B0600070205080204" pitchFamily="34" charset="-128"/>
              </a:defRPr>
            </a:lvl5pPr>
            <a:lvl6pPr marL="26289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861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433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0500" indent="-3429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de-DE" altLang="de-DE" dirty="0">
                <a:solidFill>
                  <a:srgbClr val="00B0F0"/>
                </a:solidFill>
                <a:latin typeface="+mj-lt"/>
              </a:rPr>
              <a:t>Mit dem Dritten Sektor wird das Mod. EAS abgeschafft. Für alle anderen Vereine bleibt die Verpflichtung zur Übermittlung des Fragebogens!</a:t>
            </a:r>
          </a:p>
          <a:p>
            <a:pPr algn="just" eaLnBrk="1" hangingPunct="1">
              <a:buFont typeface="Arial" panose="020B0604020202020204" pitchFamily="34" charset="0"/>
              <a:buChar char="•"/>
            </a:pPr>
            <a:endParaRPr lang="de-DE" altLang="de-DE" dirty="0">
              <a:latin typeface="+mj-lt"/>
            </a:endParaRPr>
          </a:p>
          <a:p>
            <a:pPr algn="just" eaLnBrk="1" hangingPunct="1">
              <a:buFont typeface="Arial" panose="020B0604020202020204" pitchFamily="34" charset="0"/>
              <a:buChar char="•"/>
            </a:pPr>
            <a:r>
              <a:rPr lang="de-DE" altLang="de-DE" dirty="0">
                <a:latin typeface="+mj-lt"/>
              </a:rPr>
              <a:t>Fragebogen für nicht gewerbliche Vereine (EAS = Ente </a:t>
            </a:r>
            <a:r>
              <a:rPr lang="de-DE" altLang="de-DE" dirty="0" err="1">
                <a:latin typeface="+mj-lt"/>
              </a:rPr>
              <a:t>Associativa</a:t>
            </a:r>
            <a:r>
              <a:rPr lang="de-DE" altLang="de-DE" dirty="0">
                <a:latin typeface="+mj-lt"/>
              </a:rPr>
              <a:t>)</a:t>
            </a:r>
          </a:p>
          <a:p>
            <a:pPr algn="just" eaLnBrk="1" hangingPunct="1">
              <a:buFont typeface="Arial" panose="020B0604020202020204" pitchFamily="34" charset="0"/>
              <a:buChar char="•"/>
            </a:pPr>
            <a:endParaRPr lang="de-DE" altLang="de-DE" dirty="0">
              <a:latin typeface="+mj-lt"/>
            </a:endParaRPr>
          </a:p>
          <a:p>
            <a:pPr algn="just" eaLnBrk="1" hangingPunct="1">
              <a:buFont typeface="Arial" panose="020B0604020202020204" pitchFamily="34" charset="0"/>
              <a:buChar char="•"/>
            </a:pPr>
            <a:r>
              <a:rPr lang="de-DE" altLang="de-DE" dirty="0">
                <a:latin typeface="+mj-lt"/>
              </a:rPr>
              <a:t>Einführung mit Art. 30 des G.D. 185/2008 (Pflicht ab 2009);</a:t>
            </a:r>
          </a:p>
          <a:p>
            <a:pPr algn="just" eaLnBrk="1" hangingPunct="1">
              <a:buFont typeface="Arial" panose="020B0604020202020204" pitchFamily="34" charset="0"/>
              <a:buChar char="•"/>
            </a:pPr>
            <a:endParaRPr lang="de-DE" altLang="de-DE" dirty="0">
              <a:latin typeface="+mj-lt"/>
            </a:endParaRPr>
          </a:p>
          <a:p>
            <a:pPr algn="just" eaLnBrk="1" hangingPunct="1">
              <a:buFont typeface="Arial" panose="020B0604020202020204" pitchFamily="34" charset="0"/>
              <a:buChar char="•"/>
            </a:pPr>
            <a:r>
              <a:rPr lang="de-DE" altLang="de-DE" dirty="0">
                <a:latin typeface="+mj-lt"/>
              </a:rPr>
              <a:t>Pflicht für nicht gewerbliche Vereine, welche die Begünstigungen Art. 148 TUIR und Art. 4 MwSt.-Gesetz anwenden wollen;</a:t>
            </a:r>
          </a:p>
          <a:p>
            <a:pPr algn="just" eaLnBrk="1" hangingPunct="1">
              <a:buFont typeface="Arial" panose="020B0604020202020204" pitchFamily="34" charset="0"/>
              <a:buChar char="•"/>
            </a:pPr>
            <a:endParaRPr lang="de-DE" altLang="de-DE" dirty="0">
              <a:latin typeface="+mj-lt"/>
            </a:endParaRPr>
          </a:p>
          <a:p>
            <a:pPr algn="just" eaLnBrk="1" hangingPunct="1">
              <a:buFont typeface="Arial" panose="020B0604020202020204" pitchFamily="34" charset="0"/>
              <a:buChar char="•"/>
            </a:pPr>
            <a:r>
              <a:rPr lang="de-DE" altLang="de-DE" dirty="0">
                <a:latin typeface="+mj-lt"/>
              </a:rPr>
              <a:t>Kontrolle, ob eine gewerbliche Tätigkeit vorliegt; </a:t>
            </a:r>
          </a:p>
          <a:p>
            <a:pPr algn="just" eaLnBrk="1" hangingPunct="1">
              <a:buFont typeface="Arial" panose="020B0604020202020204" pitchFamily="34" charset="0"/>
              <a:buChar char="•"/>
            </a:pPr>
            <a:endParaRPr lang="de-DE" altLang="de-DE" dirty="0">
              <a:latin typeface="+mj-lt"/>
            </a:endParaRPr>
          </a:p>
          <a:p>
            <a:pPr algn="just" eaLnBrk="1" hangingPunct="1">
              <a:buFont typeface="Arial" panose="020B0604020202020204" pitchFamily="34" charset="0"/>
              <a:buChar char="•"/>
            </a:pPr>
            <a:r>
              <a:rPr lang="de-DE" altLang="de-DE" dirty="0">
                <a:latin typeface="+mj-lt"/>
              </a:rPr>
              <a:t>Fälligkeit:</a:t>
            </a:r>
          </a:p>
          <a:p>
            <a:pPr lvl="1" algn="just" eaLnBrk="1" hangingPunct="1">
              <a:buFont typeface="Arial" panose="020B0604020202020204" pitchFamily="34" charset="0"/>
              <a:buChar char="•"/>
            </a:pPr>
            <a:r>
              <a:rPr lang="de-DE" altLang="de-DE" dirty="0">
                <a:latin typeface="+mj-lt"/>
              </a:rPr>
              <a:t>Innerhalb 60 Tage nach Gründung bzw. Tätigkeitsbeginn;</a:t>
            </a:r>
          </a:p>
          <a:p>
            <a:pPr lvl="1" algn="just" eaLnBrk="1" hangingPunct="1">
              <a:buFont typeface="Arial" panose="020B0604020202020204" pitchFamily="34" charset="0"/>
              <a:buChar char="•"/>
            </a:pPr>
            <a:r>
              <a:rPr lang="de-DE" altLang="de-DE" dirty="0">
                <a:latin typeface="+mj-lt"/>
              </a:rPr>
              <a:t>Innerhalb 31. März des darauffolgenden Jahres, falls sich Änderungen ergeben (siehe nächste Folie)</a:t>
            </a:r>
          </a:p>
          <a:p>
            <a:pPr algn="just" eaLnBrk="1" hangingPunct="1">
              <a:buFont typeface="Arial" panose="020B0604020202020204" pitchFamily="34" charset="0"/>
              <a:buChar char="•"/>
            </a:pPr>
            <a:r>
              <a:rPr lang="de-DE" altLang="de-DE" dirty="0">
                <a:latin typeface="+mj-lt"/>
              </a:rPr>
              <a:t>Berichtigung, falls Mod. EAS nicht abgegeben, möglich; bei späterer Übermittlung gelten die Vorteile ab Datum Übermittlung;</a:t>
            </a:r>
          </a:p>
          <a:p>
            <a:pPr eaLnBrk="1" hangingPunct="1">
              <a:buFont typeface="Arial" panose="020B0604020202020204" pitchFamily="34" charset="0"/>
              <a:buChar char="•"/>
            </a:pPr>
            <a:endParaRPr lang="de-DE" altLang="de-DE" sz="2000" u="sng" dirty="0">
              <a:latin typeface="+mj-lt"/>
            </a:endParaRPr>
          </a:p>
          <a:p>
            <a:pPr eaLnBrk="1" hangingPunct="1">
              <a:buFont typeface="Arial" panose="020B0604020202020204" pitchFamily="34" charset="0"/>
              <a:buChar char="•"/>
            </a:pPr>
            <a:endParaRPr lang="de-DE" altLang="de-DE" sz="2000" dirty="0">
              <a:latin typeface="+mj-lt"/>
            </a:endParaRPr>
          </a:p>
          <a:p>
            <a:pPr eaLnBrk="1" hangingPunct="1">
              <a:buFont typeface="Arial" panose="020B0604020202020204" pitchFamily="34" charset="0"/>
              <a:buChar char="•"/>
            </a:pPr>
            <a:endParaRPr lang="de-DE" altLang="de-DE" sz="2000" dirty="0">
              <a:latin typeface="+mj-lt"/>
            </a:endParaRPr>
          </a:p>
        </p:txBody>
      </p:sp>
      <p:pic>
        <p:nvPicPr>
          <p:cNvPr id="2" name="Grafik 1">
            <a:extLst>
              <a:ext uri="{FF2B5EF4-FFF2-40B4-BE49-F238E27FC236}">
                <a16:creationId xmlns:a16="http://schemas.microsoft.com/office/drawing/2014/main" id="{5172AB7A-C025-9BD3-B170-2A1AEE8888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398" y="5681013"/>
            <a:ext cx="495622" cy="730110"/>
          </a:xfrm>
          <a:prstGeom prst="rect">
            <a:avLst/>
          </a:prstGeom>
        </p:spPr>
      </p:pic>
    </p:spTree>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nutzerdefiniert 1">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999929 xmlns="http://www.datev.de/BSOffice/999929">b96eba05-da4b-4faf-8cec-bf4d60ba9476</BSO999929>
</file>

<file path=customXml/item2.xml><?xml version="1.0" encoding="utf-8"?>
<ct:contentTypeSchema xmlns:ct="http://schemas.microsoft.com/office/2006/metadata/contentType" xmlns:ma="http://schemas.microsoft.com/office/2006/metadata/properties/metaAttributes" ct:_="" ma:_="" ma:contentTypeName="Dokument" ma:contentTypeID="0x01010072BC99AA4780E34DAB73EAA965E23528" ma:contentTypeVersion="19" ma:contentTypeDescription="Ein neues Dokument erstellen." ma:contentTypeScope="" ma:versionID="f166378baef20107d73be7307ef6522b">
  <xsd:schema xmlns:xsd="http://www.w3.org/2001/XMLSchema" xmlns:xs="http://www.w3.org/2001/XMLSchema" xmlns:p="http://schemas.microsoft.com/office/2006/metadata/properties" xmlns:ns2="d8f91c9f-3ee2-4339-9df1-ff1387d6ad7e" xmlns:ns3="4f492014-8ba0-4ef5-9762-5de4b4774a7e" targetNamespace="http://schemas.microsoft.com/office/2006/metadata/properties" ma:root="true" ma:fieldsID="165e73f51ab091ada96906a22d5cbfb6" ns2:_="" ns3:_="">
    <xsd:import namespace="d8f91c9f-3ee2-4339-9df1-ff1387d6ad7e"/>
    <xsd:import namespace="4f492014-8ba0-4ef5-9762-5de4b4774a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f91c9f-3ee2-4339-9df1-ff1387d6ad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3e1dee1c-5834-42a7-a680-0b57875c54e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f492014-8ba0-4ef5-9762-5de4b4774a7e" elementFormDefault="qualified">
    <xsd:import namespace="http://schemas.microsoft.com/office/2006/documentManagement/types"/>
    <xsd:import namespace="http://schemas.microsoft.com/office/infopath/2007/PartnerControls"/>
    <xsd:element name="SharedWithUsers" ma:index="15"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f4565e5f-72ed-48b7-8fe0-7bcca7a86792}" ma:internalName="TaxCatchAll" ma:showField="CatchAllData" ma:web="4f492014-8ba0-4ef5-9762-5de4b4774a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d8f91c9f-3ee2-4339-9df1-ff1387d6ad7e">
      <Terms xmlns="http://schemas.microsoft.com/office/infopath/2007/PartnerControls"/>
    </lcf76f155ced4ddcb4097134ff3c332f>
    <TaxCatchAll xmlns="4f492014-8ba0-4ef5-9762-5de4b4774a7e" xsi:nil="true"/>
  </documentManagement>
</p:properties>
</file>

<file path=customXml/itemProps1.xml><?xml version="1.0" encoding="utf-8"?>
<ds:datastoreItem xmlns:ds="http://schemas.openxmlformats.org/officeDocument/2006/customXml" ds:itemID="{EE1495AA-455E-4DD3-8BA9-1FACDD4AF3D2}">
  <ds:schemaRefs>
    <ds:schemaRef ds:uri="http://www.datev.de/BSOffice/999929"/>
  </ds:schemaRefs>
</ds:datastoreItem>
</file>

<file path=customXml/itemProps2.xml><?xml version="1.0" encoding="utf-8"?>
<ds:datastoreItem xmlns:ds="http://schemas.openxmlformats.org/officeDocument/2006/customXml" ds:itemID="{0DDE4695-45F3-40BC-84AB-2386E9FCF2D1}"/>
</file>

<file path=customXml/itemProps3.xml><?xml version="1.0" encoding="utf-8"?>
<ds:datastoreItem xmlns:ds="http://schemas.openxmlformats.org/officeDocument/2006/customXml" ds:itemID="{6478AB80-99B9-4B77-97F4-CFAC1191FE45}"/>
</file>

<file path=customXml/itemProps4.xml><?xml version="1.0" encoding="utf-8"?>
<ds:datastoreItem xmlns:ds="http://schemas.openxmlformats.org/officeDocument/2006/customXml" ds:itemID="{87F40A15-6353-4124-BBB2-EC6D6FBEE648}"/>
</file>

<file path=docProps/app.xml><?xml version="1.0" encoding="utf-8"?>
<Properties xmlns="http://schemas.openxmlformats.org/officeDocument/2006/extended-properties" xmlns:vt="http://schemas.openxmlformats.org/officeDocument/2006/docPropsVTypes">
  <Template/>
  <TotalTime>0</TotalTime>
  <Words>4943</Words>
  <Application>Microsoft Office PowerPoint</Application>
  <PresentationFormat>Bildschirmpräsentation (4:3)</PresentationFormat>
  <Paragraphs>900</Paragraphs>
  <Slides>49</Slides>
  <Notes>19</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49</vt:i4>
      </vt:variant>
    </vt:vector>
  </HeadingPairs>
  <TitlesOfParts>
    <vt:vector size="57" baseType="lpstr">
      <vt:lpstr>Arial</vt:lpstr>
      <vt:lpstr>ＭＳ Ｐゴシック</vt:lpstr>
      <vt:lpstr>Calibri</vt:lpstr>
      <vt:lpstr>Trebuchet MS</vt:lpstr>
      <vt:lpstr>Calibri Light</vt:lpstr>
      <vt:lpstr>Wingdings</vt:lpstr>
      <vt:lpstr>AccordLight</vt:lpstr>
      <vt:lpstr>Office-Design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sanni+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Wirtschaft &amp; Steuern 2011</dc:title>
  <dc:creator>Alexandra Ausserhofer</dc:creator>
  <cp:lastModifiedBy>Dr. Markus Hofer - Ausserhofer &amp; Partner</cp:lastModifiedBy>
  <cp:revision>302</cp:revision>
  <cp:lastPrinted>2025-01-09T09:58:54Z</cp:lastPrinted>
  <dcterms:created xsi:type="dcterms:W3CDTF">2011-03-29T14:38:37Z</dcterms:created>
  <dcterms:modified xsi:type="dcterms:W3CDTF">2026-01-19T14:17:18Z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V-DMS_DOKU_NR">
    <vt:lpwstr>332020</vt:lpwstr>
  </property>
  <property fmtid="{D5CDD505-2E9C-101B-9397-08002B2CF9AE}" pid="3" name="DATEV-DMS_BETREFF">
    <vt:lpwstr>Fachvortrag Vereinskassiere / 2023</vt:lpwstr>
  </property>
  <property fmtid="{D5CDD505-2E9C-101B-9397-08002B2CF9AE}" pid="4" name="DATEV-DMS_MANDANT_NR">
    <vt:lpwstr>585</vt:lpwstr>
  </property>
  <property fmtid="{D5CDD505-2E9C-101B-9397-08002B2CF9AE}" pid="5" name="DATEV-DMS_MANDANT_BEZ">
    <vt:lpwstr>VERBAND DER SPORTVEREINE SUEDTIROLS</vt:lpwstr>
  </property>
  <property fmtid="{D5CDD505-2E9C-101B-9397-08002B2CF9AE}" pid="6" name="ContentTypeId">
    <vt:lpwstr>0x01010072BC99AA4780E34DAB73EAA965E23528</vt:lpwstr>
  </property>
</Properties>
</file>